
<file path=[Content_Types].xml><?xml version="1.0" encoding="utf-8"?>
<Types xmlns="http://schemas.openxmlformats.org/package/2006/content-types">
  <Default Extension="aac" ContentType="audio/aac"/>
  <Default Extension="emf" ContentType="image/x-emf"/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3" r:id="rId2"/>
  </p:sldMasterIdLst>
  <p:notesMasterIdLst>
    <p:notesMasterId r:id="rId27"/>
  </p:notesMasterIdLst>
  <p:handoutMasterIdLst>
    <p:handoutMasterId r:id="rId28"/>
  </p:handoutMasterIdLst>
  <p:sldIdLst>
    <p:sldId id="256" r:id="rId3"/>
    <p:sldId id="340" r:id="rId4"/>
    <p:sldId id="305" r:id="rId5"/>
    <p:sldId id="306" r:id="rId6"/>
    <p:sldId id="260" r:id="rId7"/>
    <p:sldId id="261" r:id="rId8"/>
    <p:sldId id="307" r:id="rId9"/>
    <p:sldId id="263" r:id="rId10"/>
    <p:sldId id="264" r:id="rId11"/>
    <p:sldId id="265" r:id="rId12"/>
    <p:sldId id="334" r:id="rId13"/>
    <p:sldId id="335" r:id="rId14"/>
    <p:sldId id="336" r:id="rId15"/>
    <p:sldId id="268" r:id="rId16"/>
    <p:sldId id="269" r:id="rId17"/>
    <p:sldId id="337" r:id="rId18"/>
    <p:sldId id="338" r:id="rId19"/>
    <p:sldId id="339" r:id="rId20"/>
    <p:sldId id="272" r:id="rId21"/>
    <p:sldId id="273" r:id="rId22"/>
    <p:sldId id="319" r:id="rId23"/>
    <p:sldId id="332" r:id="rId24"/>
    <p:sldId id="528" r:id="rId25"/>
    <p:sldId id="284" r:id="rId26"/>
  </p:sldIdLst>
  <p:sldSz cx="9144000" cy="5143500" type="screen16x9"/>
  <p:notesSz cx="6858000" cy="9144000"/>
  <p:defaultTextStyle>
    <a:defPPr marL="0" marR="0" indent="0" algn="l" defTabSz="356616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2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17830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35661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53492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713232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89154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06984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24815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42646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3" orient="horz" pos="166" userDrawn="1">
          <p15:clr>
            <a:srgbClr val="A4A3A4"/>
          </p15:clr>
        </p15:guide>
        <p15:guide id="4" pos="1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B9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00"/>
    <p:restoredTop sz="95274" autoAdjust="0"/>
  </p:normalViewPr>
  <p:slideViewPr>
    <p:cSldViewPr snapToGrid="0" snapToObjects="1" showGuides="1">
      <p:cViewPr varScale="1">
        <p:scale>
          <a:sx n="164" d="100"/>
          <a:sy n="164" d="100"/>
        </p:scale>
        <p:origin x="440" y="168"/>
      </p:cViewPr>
      <p:guideLst>
        <p:guide orient="horz" pos="166"/>
        <p:guide pos="1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31" d="100"/>
          <a:sy n="131" d="100"/>
        </p:scale>
        <p:origin x="416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284196957978861"/>
          <c:y val="6.135362702264946E-2"/>
          <c:w val="0.68368990535115826"/>
          <c:h val="0.588785769120636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3B-4AB4-AA42-F70347A29C5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18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3B-4AB4-AA42-F70347A29C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9301215"/>
        <c:axId val="559310815"/>
      </c:barChart>
      <c:catAx>
        <c:axId val="5593012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59310815"/>
        <c:crosses val="autoZero"/>
        <c:auto val="1"/>
        <c:lblAlgn val="ctr"/>
        <c:lblOffset val="100"/>
        <c:noMultiLvlLbl val="0"/>
      </c:catAx>
      <c:valAx>
        <c:axId val="5593108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59301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5674187014326223"/>
          <c:y val="0.8924866620640467"/>
          <c:w val="0.28857098663131148"/>
          <c:h val="0.107513337935953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928191A7-985E-51E0-73A9-11BBEE604A2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B15704D-B190-6FA2-63B3-2FA5B4E4ACA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13FB3-91CC-D742-9FF8-A95D9E75D60A}" type="datetimeFigureOut">
              <a:rPr lang="ru-RU" smtClean="0"/>
              <a:t>19.05.2025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CDD3DF4-111E-C3B6-70C2-9780A6ABA1C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29BD5C0-394F-9BEB-7A01-032EF106D6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5C54F-B61D-5349-9717-FE49E0AD5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853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1pPr>
    <a:lvl2pPr indent="8915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2pPr>
    <a:lvl3pPr indent="17830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3pPr>
    <a:lvl4pPr indent="26746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4pPr>
    <a:lvl5pPr indent="356616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5pPr>
    <a:lvl6pPr indent="445770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6pPr>
    <a:lvl7pPr indent="53492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7pPr>
    <a:lvl8pPr indent="62407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8pPr>
    <a:lvl9pPr indent="71323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94" name="Google Shape;9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224" name="Google Shape;22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793177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224" name="Google Shape;22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85708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286" name="Google Shape;28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333" name="Google Shape;333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333" name="Google Shape;333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63091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333" name="Google Shape;333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443767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333" name="Google Shape;333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626098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399" name="Google Shape;39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24bc45af30e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51" name="Google Shape;451;g24bc45af30e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9341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8f93befa25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29" name="Google Shape;129;g28f93befa25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95197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68" name="Google Shape;26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42" name="Google Shape;142;p42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53" name="Google Shape;153;p4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63" name="Google Shape;163;p44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72" name="Google Shape;172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ec6d63d3aa_2_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81" name="Google Shape;181;g2ec6d63d3aa_2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94" name="Google Shape;194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224" name="Google Shape;22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52999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2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3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image" Target="../media/image18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1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CA7708-06C8-E5DE-2FF9-A8AF19B607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6229"/>
            <a:ext cx="6278382" cy="4527269"/>
          </a:xfrm>
          <a:prstGeom prst="rect">
            <a:avLst/>
          </a:prstGeom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5B66F2CA-086A-E426-E385-F9299C3ED078}"/>
              </a:ext>
            </a:extLst>
          </p:cNvPr>
          <p:cNvGrpSpPr/>
          <p:nvPr userDrawn="1"/>
        </p:nvGrpSpPr>
        <p:grpSpPr>
          <a:xfrm>
            <a:off x="5507018" y="196525"/>
            <a:ext cx="3382982" cy="373326"/>
            <a:chOff x="2884982" y="196525"/>
            <a:chExt cx="3382982" cy="373326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00B5167D-1AF9-FB0D-2C47-D15D7BD094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884982" y="196525"/>
              <a:ext cx="879982" cy="373326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80366C34-3F22-8DCB-C29D-09B6765F2CF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147859" y="294906"/>
              <a:ext cx="702652" cy="176564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C53EE37-851A-B8C2-2870-0EF6A779D1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58120" y="205970"/>
              <a:ext cx="1009844" cy="309550"/>
            </a:xfrm>
            <a:prstGeom prst="rect">
              <a:avLst/>
            </a:prstGeom>
          </p:spPr>
        </p:pic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7FC73B6-59DA-4AFF-31FA-8EF8A280435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159659" cy="190255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userDrawn="1">
  <p:cSld name="Сравнение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635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userDrawn="1">
  <p:cSld name="Заголовок и объект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200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bg>
      <p:bgPr>
        <a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018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итульный слайд">
  <p:cSld name="1_Титульный слайд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8A60860-BDAA-83CF-23BF-919C2BC00672}"/>
              </a:ext>
            </a:extLst>
          </p:cNvPr>
          <p:cNvSpPr/>
          <p:nvPr userDrawn="1"/>
        </p:nvSpPr>
        <p:spPr>
          <a:xfrm>
            <a:off x="0" y="628699"/>
            <a:ext cx="9144000" cy="4176000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604FFA-22A8-022D-0AD8-57F14ED510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17595" y="280146"/>
            <a:ext cx="683387" cy="170202"/>
          </a:xfrm>
          <a:prstGeom prst="rect">
            <a:avLst/>
          </a:prstGeom>
        </p:spPr>
      </p:pic>
      <p:cxnSp>
        <p:nvCxnSpPr>
          <p:cNvPr id="8" name="Google Shape;24;p21">
            <a:extLst>
              <a:ext uri="{FF2B5EF4-FFF2-40B4-BE49-F238E27FC236}">
                <a16:creationId xmlns:a16="http://schemas.microsoft.com/office/drawing/2014/main" id="{58B2FDD4-73C8-AB24-76A2-763EB90DFD79}"/>
              </a:ext>
            </a:extLst>
          </p:cNvPr>
          <p:cNvCxnSpPr>
            <a:cxnSpLocks/>
          </p:cNvCxnSpPr>
          <p:nvPr userDrawn="1"/>
        </p:nvCxnSpPr>
        <p:spPr>
          <a:xfrm>
            <a:off x="628650" y="617174"/>
            <a:ext cx="788551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E225184-0C67-17DB-3BC0-08C63933BA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4242" y="0"/>
            <a:ext cx="1737996" cy="123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744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preserve="1">
  <p:cSld name="Титульный слайд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F37CF5-812C-865A-D12A-E70F29FBE0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1014"/>
            <a:ext cx="6271751" cy="4522487"/>
          </a:xfrm>
          <a:prstGeom prst="rect">
            <a:avLst/>
          </a:prstGeom>
        </p:spPr>
      </p:pic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D3DDDA1F-BBC2-FE88-65F0-FE31078DD3B5}"/>
              </a:ext>
            </a:extLst>
          </p:cNvPr>
          <p:cNvGrpSpPr/>
          <p:nvPr userDrawn="1"/>
        </p:nvGrpSpPr>
        <p:grpSpPr>
          <a:xfrm>
            <a:off x="6985903" y="189444"/>
            <a:ext cx="1894709" cy="359875"/>
            <a:chOff x="5123305" y="252592"/>
            <a:chExt cx="2526279" cy="479833"/>
          </a:xfrm>
        </p:grpSpPr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1B521666-731E-D055-C594-3BBD7D7C5D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123305" y="252592"/>
              <a:ext cx="1131034" cy="479833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B680FD56-102D-7E98-1B12-66240CB2B88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6746471" y="379040"/>
              <a:ext cx="903113" cy="226936"/>
            </a:xfrm>
            <a:prstGeom prst="rect">
              <a:avLst/>
            </a:prstGeom>
          </p:spPr>
        </p:pic>
      </p:grpSp>
      <p:sp>
        <p:nvSpPr>
          <p:cNvPr id="17" name="Google Shape;17;p20"/>
          <p:cNvSpPr txBox="1">
            <a:spLocks noGrp="1"/>
          </p:cNvSpPr>
          <p:nvPr>
            <p:ph type="title"/>
          </p:nvPr>
        </p:nvSpPr>
        <p:spPr>
          <a:xfrm>
            <a:off x="2258209" y="1306662"/>
            <a:ext cx="4013543" cy="2407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20"/>
          <p:cNvSpPr txBox="1">
            <a:spLocks noGrp="1"/>
          </p:cNvSpPr>
          <p:nvPr>
            <p:ph type="body" idx="1"/>
          </p:nvPr>
        </p:nvSpPr>
        <p:spPr>
          <a:xfrm>
            <a:off x="2258208" y="4052840"/>
            <a:ext cx="4036708" cy="428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200">
                <a:solidFill>
                  <a:schemeClr val="lt1"/>
                </a:solidFill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500">
                <a:solidFill>
                  <a:srgbClr val="888888"/>
                </a:solidFill>
              </a:defRPr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350">
                <a:solidFill>
                  <a:srgbClr val="888888"/>
                </a:solidFill>
              </a:defRPr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433541-18D2-28F7-25C9-0452DA81D41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572"/>
            <a:ext cx="2157378" cy="190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77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preserve="1" userDrawn="1">
  <p:cSld name="Заголовок и объект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5" name="Google Shape;73;p26">
            <a:extLst>
              <a:ext uri="{FF2B5EF4-FFF2-40B4-BE49-F238E27FC236}">
                <a16:creationId xmlns:a16="http://schemas.microsoft.com/office/drawing/2014/main" id="{E35E0D9E-5968-2B6C-F852-65A3A226F46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652BD13-0C60-A0DD-5E95-161DAC7C9499}"/>
              </a:ext>
            </a:extLst>
          </p:cNvPr>
          <p:cNvGrpSpPr/>
          <p:nvPr userDrawn="1"/>
        </p:nvGrpSpPr>
        <p:grpSpPr>
          <a:xfrm>
            <a:off x="628650" y="0"/>
            <a:ext cx="8515351" cy="5175977"/>
            <a:chOff x="838199" y="0"/>
            <a:chExt cx="11353801" cy="6901302"/>
          </a:xfrm>
        </p:grpSpPr>
        <p:cxnSp>
          <p:nvCxnSpPr>
            <p:cNvPr id="16" name="Google Shape;24;p21">
              <a:extLst>
                <a:ext uri="{FF2B5EF4-FFF2-40B4-BE49-F238E27FC236}">
                  <a16:creationId xmlns:a16="http://schemas.microsoft.com/office/drawing/2014/main" id="{700835CC-C035-07A2-CA5D-0FFB8EEF3F8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8199" y="832998"/>
              <a:ext cx="10514013" cy="0"/>
            </a:xfrm>
            <a:prstGeom prst="straightConnector1">
              <a:avLst/>
            </a:prstGeom>
            <a:noFill/>
            <a:ln w="12700" cap="flat" cmpd="sng">
              <a:solidFill>
                <a:srgbClr val="F5F5F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5B64A0A0-412D-701C-4B31-2CE9CE792C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38200" y="252592"/>
              <a:ext cx="1131034" cy="479833"/>
            </a:xfrm>
            <a:prstGeom prst="rect">
              <a:avLst/>
            </a:prstGeom>
          </p:spPr>
        </p:pic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BDC36224-2254-3B89-A733-0A7C01F3F2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461366" y="379040"/>
              <a:ext cx="903113" cy="226936"/>
            </a:xfrm>
            <a:prstGeom prst="rect">
              <a:avLst/>
            </a:prstGeom>
          </p:spPr>
        </p:pic>
        <p:cxnSp>
          <p:nvCxnSpPr>
            <p:cNvPr id="7" name="Google Shape;24;p21">
              <a:extLst>
                <a:ext uri="{FF2B5EF4-FFF2-40B4-BE49-F238E27FC236}">
                  <a16:creationId xmlns:a16="http://schemas.microsoft.com/office/drawing/2014/main" id="{7FD68E43-BCD7-9690-F81E-C6313102B19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8200" y="6471191"/>
              <a:ext cx="10514013" cy="0"/>
            </a:xfrm>
            <a:prstGeom prst="straightConnector1">
              <a:avLst/>
            </a:prstGeom>
            <a:noFill/>
            <a:ln w="12700" cap="flat" cmpd="sng">
              <a:solidFill>
                <a:srgbClr val="F5F5F5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8" name="Google Shape;136;p1">
              <a:extLst>
                <a:ext uri="{FF2B5EF4-FFF2-40B4-BE49-F238E27FC236}">
                  <a16:creationId xmlns:a16="http://schemas.microsoft.com/office/drawing/2014/main" id="{E8516FD6-F905-B812-A79E-58D266EE13A9}"/>
                </a:ext>
              </a:extLst>
            </p:cNvPr>
            <p:cNvSpPr txBox="1"/>
            <p:nvPr userDrawn="1"/>
          </p:nvSpPr>
          <p:spPr>
            <a:xfrm>
              <a:off x="4641448" y="6492270"/>
              <a:ext cx="6710765" cy="4090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ru-RU" sz="1050" b="0" i="0" u="none" strike="noStrike" cap="none" dirty="0">
                  <a:solidFill>
                    <a:srgbClr val="B9BCBF"/>
                  </a:solidFill>
                  <a:latin typeface="+mj-lt"/>
                  <a:ea typeface="Raleway"/>
                  <a:cs typeface="Raleway"/>
                  <a:sym typeface="Raleway"/>
                </a:rPr>
                <a:t>Четвертый этап Всероссийской просветительской Эстафеты «Мои финансы»</a:t>
              </a:r>
              <a:endParaRPr sz="1050" b="0" i="0" u="none" strike="noStrike" cap="none" dirty="0">
                <a:solidFill>
                  <a:srgbClr val="B9BCBF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54B02BED-1126-1ECA-E109-B6F92A9F557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74672" y="0"/>
              <a:ext cx="2317328" cy="16457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85544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46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итульный слайд" preserve="1">
  <p:cSld name="1_Титульный слайд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63A2ED-D463-DE0C-A469-F0D21B89CD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478" y="643449"/>
            <a:ext cx="9165810" cy="4215771"/>
          </a:xfrm>
          <a:prstGeom prst="rect">
            <a:avLst/>
          </a:prstGeom>
        </p:spPr>
      </p:pic>
      <p:sp>
        <p:nvSpPr>
          <p:cNvPr id="4" name="Google Shape;136;p1">
            <a:extLst>
              <a:ext uri="{FF2B5EF4-FFF2-40B4-BE49-F238E27FC236}">
                <a16:creationId xmlns:a16="http://schemas.microsoft.com/office/drawing/2014/main" id="{86B47924-D72C-1BD2-6868-A49D08A402B0}"/>
              </a:ext>
            </a:extLst>
          </p:cNvPr>
          <p:cNvSpPr txBox="1"/>
          <p:nvPr userDrawn="1"/>
        </p:nvSpPr>
        <p:spPr>
          <a:xfrm>
            <a:off x="3481086" y="4869203"/>
            <a:ext cx="5033074" cy="306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050" b="0" i="0" u="none" strike="noStrike" cap="none" dirty="0">
                <a:solidFill>
                  <a:srgbClr val="B9BCBF"/>
                </a:solidFill>
                <a:latin typeface="+mj-lt"/>
                <a:ea typeface="Raleway"/>
                <a:cs typeface="Raleway"/>
                <a:sym typeface="Raleway"/>
              </a:rPr>
              <a:t>Четвертый этап Всероссийской просветительской Эстафеты «Мои финансы»</a:t>
            </a:r>
            <a:endParaRPr sz="1050" b="0" i="0" u="none" strike="noStrike" cap="none" dirty="0">
              <a:solidFill>
                <a:srgbClr val="B9BCBF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604FFA-22A8-022D-0AD8-57F14ED51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17595" y="280146"/>
            <a:ext cx="683387" cy="1702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BB1B3C-F7E1-757A-EB55-66C4D96792C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89159" y="160107"/>
            <a:ext cx="848276" cy="360716"/>
          </a:xfrm>
          <a:prstGeom prst="rect">
            <a:avLst/>
          </a:prstGeom>
        </p:spPr>
      </p:pic>
      <p:cxnSp>
        <p:nvCxnSpPr>
          <p:cNvPr id="8" name="Google Shape;24;p21">
            <a:extLst>
              <a:ext uri="{FF2B5EF4-FFF2-40B4-BE49-F238E27FC236}">
                <a16:creationId xmlns:a16="http://schemas.microsoft.com/office/drawing/2014/main" id="{58B2FDD4-73C8-AB24-76A2-763EB90DFD79}"/>
              </a:ext>
            </a:extLst>
          </p:cNvPr>
          <p:cNvCxnSpPr>
            <a:cxnSpLocks/>
          </p:cNvCxnSpPr>
          <p:nvPr userDrawn="1"/>
        </p:nvCxnSpPr>
        <p:spPr>
          <a:xfrm>
            <a:off x="628650" y="617174"/>
            <a:ext cx="788551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498B34C-2BBA-BAFD-2AAD-C37F73A80F3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8650" y="189444"/>
            <a:ext cx="848276" cy="3598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B3570D-E1A6-39C6-29B8-6644B4B96C7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46025" y="284280"/>
            <a:ext cx="677335" cy="17020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E225184-0C67-17DB-3BC0-08C63933BA5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6004" y="0"/>
            <a:ext cx="1737996" cy="123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04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Заголовок раздела" preserve="1">
  <p:cSld name="1_Заголовок раздела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>
            <a:spLocks noGrp="1"/>
          </p:cNvSpPr>
          <p:nvPr>
            <p:ph type="pic" idx="2"/>
          </p:nvPr>
        </p:nvSpPr>
        <p:spPr>
          <a:xfrm>
            <a:off x="4744233" y="935687"/>
            <a:ext cx="4399767" cy="4207814"/>
          </a:xfrm>
          <a:prstGeom prst="rect">
            <a:avLst/>
          </a:prstGeom>
          <a:noFill/>
          <a:ln>
            <a:noFill/>
          </a:ln>
        </p:spPr>
      </p:sp>
      <p:pic>
        <p:nvPicPr>
          <p:cNvPr id="56" name="Google Shape;56;p25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605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5"/>
          <p:cNvSpPr txBox="1"/>
          <p:nvPr/>
        </p:nvSpPr>
        <p:spPr>
          <a:xfrm>
            <a:off x="225469" y="238584"/>
            <a:ext cx="401537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по финансовой грамотности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" name="Google Shape;58;p2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51742"/>
            <a:ext cx="1888299" cy="12917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5"/>
          <p:cNvCxnSpPr/>
          <p:nvPr/>
        </p:nvCxnSpPr>
        <p:spPr>
          <a:xfrm>
            <a:off x="2044874" y="4922729"/>
            <a:ext cx="2921696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0" name="Google Shape;60;p25"/>
          <p:cNvSpPr txBox="1">
            <a:spLocks noGrp="1"/>
          </p:cNvSpPr>
          <p:nvPr>
            <p:ph type="title"/>
          </p:nvPr>
        </p:nvSpPr>
        <p:spPr>
          <a:xfrm>
            <a:off x="1093999" y="1092811"/>
            <a:ext cx="4015376" cy="2957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1" name="Google Shape;61;p2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8172" y="199145"/>
            <a:ext cx="1731503" cy="3645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2" name="Google Shape;62;p25"/>
          <p:cNvCxnSpPr/>
          <p:nvPr/>
        </p:nvCxnSpPr>
        <p:spPr>
          <a:xfrm>
            <a:off x="4240844" y="372014"/>
            <a:ext cx="2661781" cy="23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3666642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 preserve="1">
  <p:cSld name="Сравнение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6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1800" b="0">
                <a:solidFill>
                  <a:schemeClr val="accent3"/>
                </a:solidFill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 b="1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 b="1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body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1800" b="0">
                <a:solidFill>
                  <a:schemeClr val="accent3"/>
                </a:solidFill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 b="1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 b="1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9pPr>
          </a:lstStyle>
          <a:p>
            <a:endParaRPr/>
          </a:p>
        </p:txBody>
      </p:sp>
      <p:sp>
        <p:nvSpPr>
          <p:cNvPr id="68" name="Google Shape;68;p26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6"/>
          <p:cNvSpPr txBox="1"/>
          <p:nvPr/>
        </p:nvSpPr>
        <p:spPr>
          <a:xfrm>
            <a:off x="5007280" y="4767263"/>
            <a:ext cx="401537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9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" name="Google Shape;70;p26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51742"/>
            <a:ext cx="1888299" cy="12917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6"/>
          <p:cNvCxnSpPr/>
          <p:nvPr/>
        </p:nvCxnSpPr>
        <p:spPr>
          <a:xfrm>
            <a:off x="2044874" y="4922729"/>
            <a:ext cx="2921696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2" name="Google Shape;72;p26"/>
          <p:cNvSpPr/>
          <p:nvPr/>
        </p:nvSpPr>
        <p:spPr>
          <a:xfrm rot="5400000">
            <a:off x="-338203" y="612047"/>
            <a:ext cx="958241" cy="2818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26"/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845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068" y="2393"/>
            <a:ext cx="9158068" cy="5151413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5" y="1181100"/>
            <a:ext cx="3823249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C5D7F0B0-78C8-E64F-B784-F79EB9F7C7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51375" y="1181100"/>
            <a:ext cx="3863975" cy="39624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680794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" preserve="1">
  <p:cSld name="рисунок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27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65369"/>
            <a:ext cx="9144000" cy="78132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27"/>
          <p:cNvSpPr>
            <a:spLocks noGrp="1"/>
          </p:cNvSpPr>
          <p:nvPr>
            <p:ph type="pic" idx="2"/>
          </p:nvPr>
        </p:nvSpPr>
        <p:spPr>
          <a:xfrm>
            <a:off x="441543" y="740569"/>
            <a:ext cx="8455069" cy="3242708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27"/>
          <p:cNvSpPr txBox="1">
            <a:spLocks noGrp="1"/>
          </p:cNvSpPr>
          <p:nvPr>
            <p:ph type="body" idx="1"/>
          </p:nvPr>
        </p:nvSpPr>
        <p:spPr>
          <a:xfrm>
            <a:off x="2874724" y="4078009"/>
            <a:ext cx="6021888" cy="546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1800" b="0">
                <a:solidFill>
                  <a:schemeClr val="accent3"/>
                </a:solidFill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 b="1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 b="1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9pPr>
          </a:lstStyle>
          <a:p>
            <a:endParaRPr/>
          </a:p>
        </p:txBody>
      </p:sp>
      <p:sp>
        <p:nvSpPr>
          <p:cNvPr id="78" name="Google Shape;78;p27"/>
          <p:cNvSpPr txBox="1"/>
          <p:nvPr/>
        </p:nvSpPr>
        <p:spPr>
          <a:xfrm>
            <a:off x="5007280" y="4767263"/>
            <a:ext cx="401537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9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2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51742"/>
            <a:ext cx="1888299" cy="12917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0" name="Google Shape;80;p27"/>
          <p:cNvCxnSpPr/>
          <p:nvPr/>
        </p:nvCxnSpPr>
        <p:spPr>
          <a:xfrm>
            <a:off x="2044874" y="4922729"/>
            <a:ext cx="2921696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1" name="Google Shape;81;p27"/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637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 preserve="1">
  <p:cSld name="Пустой слайд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28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51742"/>
            <a:ext cx="1888299" cy="12917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4" name="Google Shape;84;p28"/>
          <p:cNvCxnSpPr/>
          <p:nvPr/>
        </p:nvCxnSpPr>
        <p:spPr>
          <a:xfrm>
            <a:off x="2044874" y="4922729"/>
            <a:ext cx="2921696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5" name="Google Shape;85;p28"/>
          <p:cNvSpPr txBox="1"/>
          <p:nvPr/>
        </p:nvSpPr>
        <p:spPr>
          <a:xfrm>
            <a:off x="5007280" y="4767263"/>
            <a:ext cx="401537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9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28"/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9946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 preserve="1">
  <p:cSld name="Объект с подписью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9"/>
          <p:cNvSpPr/>
          <p:nvPr/>
        </p:nvSpPr>
        <p:spPr>
          <a:xfrm>
            <a:off x="0" y="0"/>
            <a:ext cx="3714751" cy="5143500"/>
          </a:xfrm>
          <a:prstGeom prst="rect">
            <a:avLst/>
          </a:prstGeom>
          <a:gradFill>
            <a:gsLst>
              <a:gs pos="0">
                <a:schemeClr val="accent1"/>
              </a:gs>
              <a:gs pos="30000">
                <a:schemeClr val="accent1"/>
              </a:gs>
              <a:gs pos="92000">
                <a:srgbClr val="92D050"/>
              </a:gs>
              <a:gs pos="100000">
                <a:srgbClr val="92D050"/>
              </a:gs>
            </a:gsLst>
            <a:lin ang="2700000" scaled="0"/>
          </a:gra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29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Black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9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3238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2400"/>
            </a:lvl1pPr>
            <a:lvl2pPr marL="685800" lvl="1" indent="-30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100"/>
            </a:lvl2pPr>
            <a:lvl3pPr marL="1028700" lvl="2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800"/>
            </a:lvl3pPr>
            <a:lvl4pPr marL="1371600" lvl="3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4pPr>
            <a:lvl5pPr marL="1714500" lvl="4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5pPr>
            <a:lvl6pPr marL="2057400" lvl="5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6pPr>
            <a:lvl7pPr marL="2400300" lvl="6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7pPr>
            <a:lvl8pPr marL="2743200" lvl="7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8pPr>
            <a:lvl9pPr marL="3086100" lvl="8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9pPr>
          </a:lstStyle>
          <a:p>
            <a:endParaRPr/>
          </a:p>
        </p:txBody>
      </p:sp>
      <p:sp>
        <p:nvSpPr>
          <p:cNvPr id="91" name="Google Shape;91;p29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100" b="0" i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900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9pPr>
          </a:lstStyle>
          <a:p>
            <a:endParaRPr/>
          </a:p>
        </p:txBody>
      </p:sp>
      <p:pic>
        <p:nvPicPr>
          <p:cNvPr id="92" name="Google Shape;92;p29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51742"/>
            <a:ext cx="1888299" cy="12917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3" name="Google Shape;93;p29"/>
          <p:cNvCxnSpPr/>
          <p:nvPr/>
        </p:nvCxnSpPr>
        <p:spPr>
          <a:xfrm>
            <a:off x="2044874" y="4922729"/>
            <a:ext cx="2921696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4" name="Google Shape;94;p29"/>
          <p:cNvSpPr txBox="1"/>
          <p:nvPr/>
        </p:nvSpPr>
        <p:spPr>
          <a:xfrm>
            <a:off x="5007280" y="4767263"/>
            <a:ext cx="401537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9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sz="105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29"/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234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" preserve="1">
  <p:cSld name="Пустой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30" descr="Рисунок 5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35" y="1"/>
            <a:ext cx="9156505" cy="515053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0"/>
          <p:cNvSpPr txBox="1">
            <a:spLocks noGrp="1"/>
          </p:cNvSpPr>
          <p:nvPr>
            <p:ph type="sldNum" idx="12"/>
          </p:nvPr>
        </p:nvSpPr>
        <p:spPr>
          <a:xfrm>
            <a:off x="8703823" y="4667251"/>
            <a:ext cx="227281" cy="225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429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Фото — горизонтально" preserve="1">
  <p:cSld name="2_Фото — горизонтально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31" descr="Рисунок 2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31"/>
          <p:cNvSpPr txBox="1">
            <a:spLocks noGrp="1"/>
          </p:cNvSpPr>
          <p:nvPr>
            <p:ph type="title"/>
          </p:nvPr>
        </p:nvSpPr>
        <p:spPr>
          <a:xfrm>
            <a:off x="633413" y="383149"/>
            <a:ext cx="6888265" cy="682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 Black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31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6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342900" lvl="0" indent="-278606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250"/>
              <a:buChar char="•"/>
              <a:defRPr/>
            </a:lvl1pPr>
            <a:lvl2pPr marL="685800" lvl="1" indent="-278606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250"/>
              <a:buChar char="•"/>
              <a:defRPr/>
            </a:lvl2pPr>
            <a:lvl3pPr marL="1028700" lvl="2" indent="-278606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250"/>
              <a:buChar char="•"/>
              <a:defRPr/>
            </a:lvl3pPr>
            <a:lvl4pPr marL="1371600" lvl="3" indent="-278606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250"/>
              <a:buChar char="•"/>
              <a:defRPr/>
            </a:lvl4pPr>
            <a:lvl5pPr marL="1714500" lvl="4" indent="-278606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ts val="2250"/>
              <a:buChar char="•"/>
              <a:defRPr/>
            </a:lvl5pPr>
            <a:lvl6pPr marL="2057400" lvl="5" indent="-278606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6pPr>
            <a:lvl7pPr marL="2400300" lvl="6" indent="-278606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7pPr>
            <a:lvl8pPr marL="2743200" lvl="7" indent="-278606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8pPr>
            <a:lvl9pPr marL="3086100" lvl="8" indent="-278606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31"/>
          <p:cNvSpPr txBox="1">
            <a:spLocks noGrp="1"/>
          </p:cNvSpPr>
          <p:nvPr>
            <p:ph type="sldNum" idx="12"/>
          </p:nvPr>
        </p:nvSpPr>
        <p:spPr>
          <a:xfrm>
            <a:off x="8703823" y="4667251"/>
            <a:ext cx="227281" cy="225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7616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ункты" type="tx" preserve="1">
  <p:cSld name="Заголовок и пункты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2" descr="Рисунок 5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35" y="1"/>
            <a:ext cx="9156505" cy="515053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32"/>
          <p:cNvSpPr txBox="1">
            <a:spLocks noGrp="1"/>
          </p:cNvSpPr>
          <p:nvPr>
            <p:ph type="title"/>
          </p:nvPr>
        </p:nvSpPr>
        <p:spPr>
          <a:xfrm>
            <a:off x="633413" y="383149"/>
            <a:ext cx="6888265" cy="682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 Black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32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6" cy="348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342900" lvl="0" indent="-2667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roxima Nova"/>
              <a:buChar char="•"/>
              <a:defRPr sz="1600"/>
            </a:lvl1pPr>
            <a:lvl2pPr marL="685800" lvl="1" indent="-2667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roxima Nova"/>
              <a:buChar char="•"/>
              <a:defRPr sz="1600"/>
            </a:lvl2pPr>
            <a:lvl3pPr marL="1028700" lvl="2" indent="-2667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roxima Nova"/>
              <a:buChar char="•"/>
              <a:defRPr sz="1600"/>
            </a:lvl3pPr>
            <a:lvl4pPr marL="1371600" lvl="3" indent="-2667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roxima Nova"/>
              <a:buChar char="•"/>
              <a:defRPr sz="1600"/>
            </a:lvl4pPr>
            <a:lvl5pPr marL="1714500" lvl="4" indent="-2667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roxima Nova"/>
              <a:buChar char="•"/>
              <a:defRPr sz="1600"/>
            </a:lvl5pPr>
            <a:lvl6pPr marL="2057400" lvl="5" indent="-278606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6pPr>
            <a:lvl7pPr marL="2400300" lvl="6" indent="-278606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7pPr>
            <a:lvl8pPr marL="2743200" lvl="7" indent="-278606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8pPr>
            <a:lvl9pPr marL="3086100" lvl="8" indent="-278606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32"/>
          <p:cNvSpPr txBox="1">
            <a:spLocks noGrp="1"/>
          </p:cNvSpPr>
          <p:nvPr>
            <p:ph type="sldNum" idx="12"/>
          </p:nvPr>
        </p:nvSpPr>
        <p:spPr>
          <a:xfrm>
            <a:off x="8703823" y="4667251"/>
            <a:ext cx="227281" cy="225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8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5296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preserve="1">
  <p:cSld name="Рисунок с подписью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3"/>
          <p:cNvSpPr/>
          <p:nvPr/>
        </p:nvSpPr>
        <p:spPr>
          <a:xfrm>
            <a:off x="0" y="0"/>
            <a:ext cx="3714751" cy="5143500"/>
          </a:xfrm>
          <a:prstGeom prst="rect">
            <a:avLst/>
          </a:prstGeom>
          <a:gradFill>
            <a:gsLst>
              <a:gs pos="0">
                <a:srgbClr val="0070C0"/>
              </a:gs>
              <a:gs pos="30000">
                <a:srgbClr val="0070C0"/>
              </a:gs>
              <a:gs pos="92000">
                <a:srgbClr val="44C0F0"/>
              </a:gs>
              <a:gs pos="100000">
                <a:srgbClr val="44C0F0"/>
              </a:gs>
            </a:gsLst>
            <a:lin ang="2700000" scaled="0"/>
          </a:gra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 Black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33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33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200">
                <a:solidFill>
                  <a:schemeClr val="lt1"/>
                </a:solidFill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900"/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9pPr>
          </a:lstStyle>
          <a:p>
            <a:endParaRPr/>
          </a:p>
        </p:txBody>
      </p:sp>
      <p:sp>
        <p:nvSpPr>
          <p:cNvPr id="114" name="Google Shape;114;p33"/>
          <p:cNvSpPr txBox="1">
            <a:spLocks noGrp="1"/>
          </p:cNvSpPr>
          <p:nvPr>
            <p:ph type="ftr" idx="11"/>
          </p:nvPr>
        </p:nvSpPr>
        <p:spPr>
          <a:xfrm>
            <a:off x="5007280" y="4767263"/>
            <a:ext cx="401537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15" name="Google Shape;115;p33"/>
          <p:cNvCxnSpPr/>
          <p:nvPr/>
        </p:nvCxnSpPr>
        <p:spPr>
          <a:xfrm>
            <a:off x="2044874" y="4922729"/>
            <a:ext cx="2921696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16" name="Google Shape;116;p33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58600"/>
            <a:ext cx="1888299" cy="12917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08538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>
  <p:cSld name="Заголовок раздела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0070C0"/>
              </a:gs>
              <a:gs pos="30000">
                <a:srgbClr val="0070C0"/>
              </a:gs>
              <a:gs pos="92000">
                <a:srgbClr val="44C0F0"/>
              </a:gs>
              <a:gs pos="100000">
                <a:srgbClr val="44C0F0"/>
              </a:gs>
            </a:gsLst>
            <a:lin ang="2700000" scaled="0"/>
          </a:gra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9" name="Google Shape;119;p34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828" b="9459"/>
          <a:stretch/>
        </p:blipFill>
        <p:spPr>
          <a:xfrm flipH="1">
            <a:off x="-9525" y="1263105"/>
            <a:ext cx="4290448" cy="388039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34"/>
          <p:cNvSpPr txBox="1">
            <a:spLocks noGrp="1"/>
          </p:cNvSpPr>
          <p:nvPr>
            <p:ph type="body" idx="1"/>
          </p:nvPr>
        </p:nvSpPr>
        <p:spPr>
          <a:xfrm>
            <a:off x="692650" y="1908672"/>
            <a:ext cx="3121526" cy="2793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1800">
                <a:solidFill>
                  <a:srgbClr val="888888"/>
                </a:solidFill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500">
                <a:solidFill>
                  <a:srgbClr val="888888"/>
                </a:solidFill>
              </a:defRPr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350">
                <a:solidFill>
                  <a:srgbClr val="888888"/>
                </a:solidFill>
              </a:defRPr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34"/>
          <p:cNvSpPr txBox="1"/>
          <p:nvPr/>
        </p:nvSpPr>
        <p:spPr>
          <a:xfrm>
            <a:off x="5007280" y="4767263"/>
            <a:ext cx="401537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ru-RU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по финансовой грамотности</a:t>
            </a: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2" name="Google Shape;122;p34"/>
          <p:cNvCxnSpPr/>
          <p:nvPr/>
        </p:nvCxnSpPr>
        <p:spPr>
          <a:xfrm>
            <a:off x="2044874" y="4922729"/>
            <a:ext cx="2921696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3" name="Google Shape;123;p34"/>
          <p:cNvSpPr/>
          <p:nvPr/>
        </p:nvSpPr>
        <p:spPr>
          <a:xfrm rot="5400000">
            <a:off x="-193371" y="467215"/>
            <a:ext cx="958241" cy="57150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3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3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4"/>
          <p:cNvSpPr txBox="1">
            <a:spLocks noGrp="1"/>
          </p:cNvSpPr>
          <p:nvPr>
            <p:ph type="body" idx="2"/>
          </p:nvPr>
        </p:nvSpPr>
        <p:spPr>
          <a:xfrm>
            <a:off x="4478642" y="1908672"/>
            <a:ext cx="4036708" cy="2793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1714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200">
                <a:solidFill>
                  <a:schemeClr val="lt1"/>
                </a:solidFill>
              </a:defRPr>
            </a:lvl1pPr>
            <a:lvl2pPr marL="685800" lvl="1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500">
                <a:solidFill>
                  <a:srgbClr val="888888"/>
                </a:solidFill>
              </a:defRPr>
            </a:lvl2pPr>
            <a:lvl3pPr marL="1028700" lvl="2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350">
                <a:solidFill>
                  <a:srgbClr val="888888"/>
                </a:solidFill>
              </a:defRPr>
            </a:lvl3pPr>
            <a:lvl4pPr marL="1371600" lvl="3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4pPr>
            <a:lvl5pPr marL="1714500" lvl="4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5pPr>
            <a:lvl6pPr marL="2057400" lvl="5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6pPr>
            <a:lvl7pPr marL="2400300" lvl="6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7pPr>
            <a:lvl8pPr marL="2743200" lvl="7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8pPr>
            <a:lvl9pPr marL="3086100" lvl="8" indent="-1714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126" name="Google Shape;126;p3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8172" y="199145"/>
            <a:ext cx="1731503" cy="364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3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51742"/>
            <a:ext cx="1888299" cy="12917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82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807" y="-699"/>
            <a:ext cx="9146807" cy="5145078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2758094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3798916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2949708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78505139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28396638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69613629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6F067F-FBA1-FAAE-B36A-591D929350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09800" y="1178544"/>
            <a:ext cx="1131034" cy="479833"/>
          </a:xfrm>
          <a:prstGeom prst="rect">
            <a:avLst/>
          </a:prstGeom>
        </p:spPr>
      </p:pic>
      <p:cxnSp>
        <p:nvCxnSpPr>
          <p:cNvPr id="8" name="Google Shape;24;p21">
            <a:extLst>
              <a:ext uri="{FF2B5EF4-FFF2-40B4-BE49-F238E27FC236}">
                <a16:creationId xmlns:a16="http://schemas.microsoft.com/office/drawing/2014/main" id="{8FF116C4-C357-2F97-6F7D-2A2603D29C81}"/>
              </a:ext>
            </a:extLst>
          </p:cNvPr>
          <p:cNvCxnSpPr>
            <a:cxnSpLocks/>
          </p:cNvCxnSpPr>
          <p:nvPr userDrawn="1"/>
        </p:nvCxnSpPr>
        <p:spPr>
          <a:xfrm>
            <a:off x="-2209800" y="7397143"/>
            <a:ext cx="10514013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" name="Google Shape;136;p1">
            <a:extLst>
              <a:ext uri="{FF2B5EF4-FFF2-40B4-BE49-F238E27FC236}">
                <a16:creationId xmlns:a16="http://schemas.microsoft.com/office/drawing/2014/main" id="{1D897A2E-8EA9-9F08-33BA-A62CCC4A5867}"/>
              </a:ext>
            </a:extLst>
          </p:cNvPr>
          <p:cNvSpPr txBox="1"/>
          <p:nvPr userDrawn="1"/>
        </p:nvSpPr>
        <p:spPr>
          <a:xfrm>
            <a:off x="1593448" y="7418222"/>
            <a:ext cx="6710765" cy="409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 dirty="0">
                <a:solidFill>
                  <a:srgbClr val="B9BCBF"/>
                </a:solidFill>
                <a:latin typeface="+mj-lt"/>
                <a:ea typeface="Raleway"/>
                <a:cs typeface="Raleway"/>
                <a:sym typeface="Raleway"/>
              </a:rPr>
              <a:t>Четвертый этап Всероссийской просветительской Эстафеты «Мои финансы»</a:t>
            </a:r>
            <a:endParaRPr sz="1400" b="0" i="0" u="none" strike="noStrike" cap="none" dirty="0">
              <a:solidFill>
                <a:srgbClr val="B9BCBF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10" name="Google Shape;73;p26">
            <a:extLst>
              <a:ext uri="{FF2B5EF4-FFF2-40B4-BE49-F238E27FC236}">
                <a16:creationId xmlns:a16="http://schemas.microsoft.com/office/drawing/2014/main" id="{83B51265-9CB5-A790-758E-9CA7C86B8EE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305799" y="7282302"/>
            <a:ext cx="4870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6501705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2" y="-7734"/>
            <a:ext cx="9142608" cy="5155415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1941566"/>
            <a:ext cx="3306686" cy="563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5067144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3" y="-1414"/>
            <a:ext cx="9146514" cy="5144914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2059259"/>
            <a:ext cx="3306686" cy="3850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0744472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710061" y="4825260"/>
            <a:ext cx="214802" cy="22724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81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  <p:cxnSp>
        <p:nvCxnSpPr>
          <p:cNvPr id="11" name="Google Shape;24;p21">
            <a:extLst>
              <a:ext uri="{FF2B5EF4-FFF2-40B4-BE49-F238E27FC236}">
                <a16:creationId xmlns:a16="http://schemas.microsoft.com/office/drawing/2014/main" id="{08C95E1D-16D1-15D4-1DC3-BB0BFE351E4A}"/>
              </a:ext>
            </a:extLst>
          </p:cNvPr>
          <p:cNvCxnSpPr>
            <a:cxnSpLocks/>
          </p:cNvCxnSpPr>
          <p:nvPr userDrawn="1"/>
        </p:nvCxnSpPr>
        <p:spPr>
          <a:xfrm>
            <a:off x="247462" y="648100"/>
            <a:ext cx="818025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73DAE41-FD21-4D43-FE9E-94833A3F7CC6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47462" y="196525"/>
            <a:ext cx="879982" cy="37332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DA161F3-6FFF-7C10-D02C-66AC01F0256B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510339" y="294906"/>
            <a:ext cx="702652" cy="176564"/>
          </a:xfrm>
          <a:prstGeom prst="rect">
            <a:avLst/>
          </a:prstGeom>
        </p:spPr>
      </p:pic>
      <p:cxnSp>
        <p:nvCxnSpPr>
          <p:cNvPr id="14" name="Google Shape;24;p21">
            <a:extLst>
              <a:ext uri="{FF2B5EF4-FFF2-40B4-BE49-F238E27FC236}">
                <a16:creationId xmlns:a16="http://schemas.microsoft.com/office/drawing/2014/main" id="{47FEE54B-A0DD-8973-E89B-BF8F8371ACE0}"/>
              </a:ext>
            </a:extLst>
          </p:cNvPr>
          <p:cNvCxnSpPr>
            <a:cxnSpLocks/>
          </p:cNvCxnSpPr>
          <p:nvPr userDrawn="1"/>
        </p:nvCxnSpPr>
        <p:spPr>
          <a:xfrm>
            <a:off x="247462" y="4780871"/>
            <a:ext cx="8575863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" name="Google Shape;136;p1">
            <a:extLst>
              <a:ext uri="{FF2B5EF4-FFF2-40B4-BE49-F238E27FC236}">
                <a16:creationId xmlns:a16="http://schemas.microsoft.com/office/drawing/2014/main" id="{1231E0DA-BCD1-D474-C40A-28E89CFF5E1A}"/>
              </a:ext>
            </a:extLst>
          </p:cNvPr>
          <p:cNvSpPr txBox="1"/>
          <p:nvPr userDrawn="1"/>
        </p:nvSpPr>
        <p:spPr>
          <a:xfrm>
            <a:off x="3269420" y="4825260"/>
            <a:ext cx="5221197" cy="31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000" b="0" i="0" u="none" strike="noStrike" cap="none" dirty="0">
                <a:solidFill>
                  <a:srgbClr val="B9BCBF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Пятый этап Всероссийской просветительской Эстафеты «Мои финансы»</a:t>
            </a:r>
            <a:endParaRPr sz="1000" b="0" i="0" u="none" strike="noStrike" cap="none" dirty="0">
              <a:solidFill>
                <a:srgbClr val="B9BCBF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A47A29C-D60A-B0CE-373B-88C6D267D7CF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4242" y="0"/>
            <a:ext cx="1737996" cy="123434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8985A91-960F-59BD-8087-FFB9B9029517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0600" y="205970"/>
            <a:ext cx="1009844" cy="3095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6" r:id="rId3"/>
    <p:sldLayoutId id="2147483661" r:id="rId4"/>
    <p:sldLayoutId id="2147483662" r:id="rId5"/>
    <p:sldLayoutId id="2147483663" r:id="rId6"/>
    <p:sldLayoutId id="2147483664" r:id="rId7"/>
    <p:sldLayoutId id="2147483667" r:id="rId8"/>
    <p:sldLayoutId id="2147483668" r:id="rId9"/>
    <p:sldLayoutId id="2147483654" r:id="rId10"/>
    <p:sldLayoutId id="2147483669" r:id="rId11"/>
    <p:sldLayoutId id="2147483670" r:id="rId12"/>
    <p:sldLayoutId id="2147483671" r:id="rId13"/>
    <p:sldLayoutId id="2147483672" r:id="rId14"/>
  </p:sldLayoutIdLst>
  <p:transition spd="med"/>
  <p:txStyles>
    <p:titleStyle>
      <a:lvl1pPr marL="0" marR="0" indent="0" algn="l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+mn-ea"/>
          <a:cs typeface="+mn-cs"/>
          <a:sym typeface="Helvetica Neue Medium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1431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1pPr>
      <a:lvl2pPr marL="428625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2pPr>
      <a:lvl3pPr marL="642938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3pPr>
      <a:lvl4pPr marL="857250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4pPr>
      <a:lvl5pPr marL="107156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5pPr>
      <a:lvl6pPr marL="1285875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500188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714500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928813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300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sldNum" idx="12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33851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aac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3" Type="http://schemas.microsoft.com/office/2007/relationships/media" Target="../media/media2.aac"/><Relationship Id="rId7" Type="http://schemas.microsoft.com/office/2007/relationships/media" Target="../media/media4.aac"/><Relationship Id="rId12" Type="http://schemas.openxmlformats.org/officeDocument/2006/relationships/notesSlide" Target="../notesSlides/notesSlide8.xml"/><Relationship Id="rId17" Type="http://schemas.openxmlformats.org/officeDocument/2006/relationships/image" Target="../media/image55.png"/><Relationship Id="rId2" Type="http://schemas.openxmlformats.org/officeDocument/2006/relationships/audio" Target="../media/media1.aac"/><Relationship Id="rId16" Type="http://schemas.openxmlformats.org/officeDocument/2006/relationships/image" Target="../media/image54.png"/><Relationship Id="rId1" Type="http://schemas.microsoft.com/office/2007/relationships/media" Target="../media/media1.aac"/><Relationship Id="rId6" Type="http://schemas.openxmlformats.org/officeDocument/2006/relationships/audio" Target="../media/media3.m4a"/><Relationship Id="rId11" Type="http://schemas.openxmlformats.org/officeDocument/2006/relationships/slideLayout" Target="../slideLayouts/slideLayout12.xml"/><Relationship Id="rId5" Type="http://schemas.microsoft.com/office/2007/relationships/media" Target="../media/media3.m4a"/><Relationship Id="rId15" Type="http://schemas.openxmlformats.org/officeDocument/2006/relationships/image" Target="../media/image53.png"/><Relationship Id="rId10" Type="http://schemas.openxmlformats.org/officeDocument/2006/relationships/audio" Target="../media/media5.m4a"/><Relationship Id="rId19" Type="http://schemas.openxmlformats.org/officeDocument/2006/relationships/image" Target="../media/image57.png"/><Relationship Id="rId4" Type="http://schemas.openxmlformats.org/officeDocument/2006/relationships/audio" Target="../media/media2.aac"/><Relationship Id="rId9" Type="http://schemas.microsoft.com/office/2007/relationships/media" Target="../media/media5.m4a"/><Relationship Id="rId14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4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8.png"/><Relationship Id="rId4" Type="http://schemas.openxmlformats.org/officeDocument/2006/relationships/image" Target="../media/image7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4.png"/><Relationship Id="rId5" Type="http://schemas.openxmlformats.org/officeDocument/2006/relationships/image" Target="../media/image29.png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music.yandex.ru/album/20254097/track/97923167?activeTab=about&amp;dir=desc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7" Type="http://schemas.openxmlformats.org/officeDocument/2006/relationships/image" Target="../media/image86.emf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5.emf"/><Relationship Id="rId5" Type="http://schemas.openxmlformats.org/officeDocument/2006/relationships/image" Target="../media/image84.emf"/><Relationship Id="rId4" Type="http://schemas.openxmlformats.org/officeDocument/2006/relationships/image" Target="../media/image83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3.gif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emf"/><Relationship Id="rId4" Type="http://schemas.openxmlformats.org/officeDocument/2006/relationships/image" Target="../media/image3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9.emf"/><Relationship Id="rId4" Type="http://schemas.openxmlformats.org/officeDocument/2006/relationships/image" Target="../media/image3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4.emf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98FD40A5-F3FD-B54C-9CD3-2C5EFF74112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1667" y="3995163"/>
            <a:ext cx="2013196" cy="450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ФИО спикера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A280A1-5286-3A55-767A-A026DCC68AA1}"/>
              </a:ext>
            </a:extLst>
          </p:cNvPr>
          <p:cNvSpPr txBox="1"/>
          <p:nvPr/>
        </p:nvSpPr>
        <p:spPr>
          <a:xfrm>
            <a:off x="601667" y="2455209"/>
            <a:ext cx="5446206" cy="13029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ФИНАНСОВАЯ БЕЗОПАСНОСТЬ В ЖИЗНИ СОВРЕМЕННОГО ЧЕЛОВЕКА</a:t>
            </a:r>
            <a:endParaRPr kumimoji="0" lang="ru-RU" sz="2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9" name="Google Shape;136;p1">
            <a:extLst>
              <a:ext uri="{FF2B5EF4-FFF2-40B4-BE49-F238E27FC236}">
                <a16:creationId xmlns:a16="http://schemas.microsoft.com/office/drawing/2014/main" id="{607A7B41-599A-81F9-83B9-DEC7ADF02941}"/>
              </a:ext>
            </a:extLst>
          </p:cNvPr>
          <p:cNvSpPr txBox="1"/>
          <p:nvPr/>
        </p:nvSpPr>
        <p:spPr>
          <a:xfrm>
            <a:off x="2155377" y="174604"/>
            <a:ext cx="3020127" cy="735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000" dirty="0">
                <a:solidFill>
                  <a:schemeClr val="accent5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Пятый</a:t>
            </a:r>
            <a:r>
              <a:rPr lang="ru-RU" sz="1000" b="1" i="0" u="none" strike="noStrike" cap="none" dirty="0">
                <a:solidFill>
                  <a:schemeClr val="accent5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 этап </a:t>
            </a:r>
            <a:r>
              <a:rPr lang="ru-RU" sz="1000" b="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Всероссийской просветительской </a:t>
            </a:r>
            <a:br>
              <a:rPr lang="en-US" sz="1000" b="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</a:br>
            <a:r>
              <a:rPr lang="ru-RU" sz="1000" b="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Эстафеты «Мои финансы»</a:t>
            </a:r>
            <a:endParaRPr sz="1000" b="0" i="0" u="none" strike="noStrike" cap="none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10" name="Google Shape;137;p1">
            <a:extLst>
              <a:ext uri="{FF2B5EF4-FFF2-40B4-BE49-F238E27FC236}">
                <a16:creationId xmlns:a16="http://schemas.microsoft.com/office/drawing/2014/main" id="{317A84DC-E50B-61DB-ACEC-9A784959BA19}"/>
              </a:ext>
            </a:extLst>
          </p:cNvPr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5079133"/>
            <a:ext cx="9144000" cy="1163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B6A28C50-379B-1171-F935-105E23361316}"/>
              </a:ext>
            </a:extLst>
          </p:cNvPr>
          <p:cNvGrpSpPr/>
          <p:nvPr/>
        </p:nvGrpSpPr>
        <p:grpSpPr>
          <a:xfrm rot="903713">
            <a:off x="3879838" y="362978"/>
            <a:ext cx="6007058" cy="5444672"/>
            <a:chOff x="5041673" y="324049"/>
            <a:chExt cx="2705100" cy="2451846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18BCBF82-324D-095B-842A-6B663FB920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3084"/>
            <a:stretch/>
          </p:blipFill>
          <p:spPr>
            <a:xfrm rot="773884">
              <a:off x="5041673" y="324049"/>
              <a:ext cx="2705100" cy="2451846"/>
            </a:xfrm>
            <a:prstGeom prst="rect">
              <a:avLst/>
            </a:prstGeom>
          </p:spPr>
        </p:pic>
        <p:sp>
          <p:nvSpPr>
            <p:cNvPr id="13" name="Скругленная прямоугольная выноска 12">
              <a:extLst>
                <a:ext uri="{FF2B5EF4-FFF2-40B4-BE49-F238E27FC236}">
                  <a16:creationId xmlns:a16="http://schemas.microsoft.com/office/drawing/2014/main" id="{201A9A63-6763-E641-AB22-8DEFD5C3140B}"/>
                </a:ext>
              </a:extLst>
            </p:cNvPr>
            <p:cNvSpPr/>
            <p:nvPr/>
          </p:nvSpPr>
          <p:spPr>
            <a:xfrm rot="20753916">
              <a:off x="5959631" y="872360"/>
              <a:ext cx="1000125" cy="508470"/>
            </a:xfrm>
            <a:prstGeom prst="wedgeRoundRectCallout">
              <a:avLst/>
            </a:prstGeom>
            <a:solidFill>
              <a:schemeClr val="bg1"/>
            </a:solidFill>
            <a:ln w="12700" cap="flat">
              <a:solidFill>
                <a:schemeClr val="accent3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CD3B05E-F4F8-561F-891C-D2C0E0267B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50983">
            <a:off x="7165621" y="1852378"/>
            <a:ext cx="204902" cy="72569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BD26052-7673-CC1B-F3A2-6FC75A34A33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32994">
            <a:off x="6112071" y="3908245"/>
            <a:ext cx="882179" cy="87803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1854396-3A76-081F-DFBA-5D546F7BBF8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1547">
            <a:off x="7409128" y="3027569"/>
            <a:ext cx="882179" cy="88217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D6D326F-2A30-F8E9-0CC5-2E67662B0CE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14069">
            <a:off x="5080280" y="1108857"/>
            <a:ext cx="878038" cy="87803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6"/>
          <p:cNvSpPr txBox="1"/>
          <p:nvPr/>
        </p:nvSpPr>
        <p:spPr>
          <a:xfrm>
            <a:off x="282687" y="1952577"/>
            <a:ext cx="2596329" cy="2439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400"/>
            </a:pP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Наши герои спокойно обедали, каждый за своим столиком, думая</a:t>
            </a:r>
            <a:b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о планах на ближайшее время. Внезапный звонок сорвал этот настрой и пришлось резко вникать </a:t>
            </a:r>
            <a:br>
              <a:rPr lang="en-US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в суть разговора. </a:t>
            </a:r>
          </a:p>
          <a:p>
            <a:pPr algn="l">
              <a:buClr>
                <a:srgbClr val="000000"/>
              </a:buClr>
              <a:buSzPts val="1400"/>
            </a:pPr>
            <a:endParaRPr lang="ru-RU" sz="1100" b="0" dirty="0">
              <a:solidFill>
                <a:schemeClr val="accent3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11113" algn="l">
              <a:buClr>
                <a:srgbClr val="000000"/>
              </a:buClr>
              <a:buSzPts val="1400"/>
            </a:pPr>
            <a:r>
              <a:rPr lang="ru-RU" sz="1100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Но не все собеседники оказались доброжелательными, </a:t>
            </a:r>
            <a:br>
              <a:rPr lang="ru-RU" sz="1100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ru-RU" sz="1100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кто-то из них </a:t>
            </a:r>
            <a:r>
              <a:rPr lang="en-US" sz="1100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—</a:t>
            </a:r>
            <a:r>
              <a:rPr lang="ru-RU" sz="1100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злоумышленник.</a:t>
            </a:r>
            <a:r>
              <a:rPr lang="ru-RU" sz="1100" b="0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</a:p>
          <a:p>
            <a:pPr algn="l">
              <a:buClr>
                <a:srgbClr val="000000"/>
              </a:buClr>
              <a:buSzPts val="1400"/>
            </a:pP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Вам предоставлена часть аудиозаписи звонков. </a:t>
            </a:r>
            <a:endParaRPr sz="11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algn="l">
              <a:buClr>
                <a:srgbClr val="000000"/>
              </a:buClr>
              <a:buSzPts val="1400"/>
            </a:pPr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Ваша детективная задача </a:t>
            </a:r>
            <a:r>
              <a:rPr lang="en-US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—</a:t>
            </a:r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распознать </a:t>
            </a:r>
            <a:r>
              <a:rPr lang="ru-RU" sz="11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дроппинг</a:t>
            </a:r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и </a:t>
            </a:r>
            <a:r>
              <a:rPr lang="ru-RU" sz="1100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вишинг</a:t>
            </a:r>
            <a:endParaRPr sz="1100" dirty="0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9" name="Google Shape;199;p46"/>
          <p:cNvSpPr txBox="1"/>
          <p:nvPr/>
        </p:nvSpPr>
        <p:spPr>
          <a:xfrm>
            <a:off x="387751" y="-2382167"/>
            <a:ext cx="2872575" cy="875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just">
              <a:lnSpc>
                <a:spcPct val="115000"/>
              </a:lnSpc>
              <a:buClr>
                <a:srgbClr val="000000"/>
              </a:buClr>
              <a:buSzPts val="1400"/>
            </a:pPr>
            <a:r>
              <a:rPr lang="ru-RU" sz="105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Задача: прослушать записи и распознать </a:t>
            </a:r>
            <a:r>
              <a:rPr lang="ru-RU" sz="105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дропов</a:t>
            </a:r>
            <a:r>
              <a:rPr lang="ru-RU" sz="105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ru-RU" sz="105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вишинг</a:t>
            </a:r>
            <a:r>
              <a:rPr lang="ru-RU" sz="105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(возможно несколько вариантов)</a:t>
            </a:r>
            <a:endParaRPr sz="825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337661" algn="just">
              <a:lnSpc>
                <a:spcPct val="115000"/>
              </a:lnSpc>
              <a:spcBef>
                <a:spcPts val="750"/>
              </a:spcBef>
              <a:buClr>
                <a:srgbClr val="000000"/>
              </a:buClr>
              <a:buSzPts val="1100"/>
            </a:pPr>
            <a:endParaRPr sz="825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46"/>
          <p:cNvSpPr/>
          <p:nvPr/>
        </p:nvSpPr>
        <p:spPr>
          <a:xfrm>
            <a:off x="3689400" y="1956910"/>
            <a:ext cx="1421619" cy="641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l">
              <a:buClr>
                <a:srgbClr val="000000"/>
              </a:buClr>
              <a:buSzPts val="1400"/>
            </a:pPr>
            <a:endParaRPr sz="1050" b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46"/>
          <p:cNvSpPr txBox="1"/>
          <p:nvPr/>
        </p:nvSpPr>
        <p:spPr>
          <a:xfrm>
            <a:off x="3113555" y="1897606"/>
            <a:ext cx="1753127" cy="770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12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1. Марина 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поговорила с администратором центра репетиторства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05" name="Google Shape;205;p46"/>
          <p:cNvSpPr/>
          <p:nvPr/>
        </p:nvSpPr>
        <p:spPr>
          <a:xfrm>
            <a:off x="5253241" y="1956910"/>
            <a:ext cx="1421619" cy="641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l">
              <a:buClr>
                <a:srgbClr val="000000"/>
              </a:buClr>
              <a:buSzPts val="1400"/>
            </a:pPr>
            <a:endParaRPr sz="1050" b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46"/>
          <p:cNvSpPr txBox="1"/>
          <p:nvPr/>
        </p:nvSpPr>
        <p:spPr>
          <a:xfrm>
            <a:off x="5129068" y="1897606"/>
            <a:ext cx="1872043" cy="641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12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2. Алексей 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поговорил</a:t>
            </a:r>
            <a:b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потенциальным работодателем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09" name="Google Shape;209;p46"/>
          <p:cNvSpPr txBox="1"/>
          <p:nvPr/>
        </p:nvSpPr>
        <p:spPr>
          <a:xfrm>
            <a:off x="4085013" y="2984796"/>
            <a:ext cx="1421619" cy="641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12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4. Данила 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поговорил </a:t>
            </a:r>
            <a:br>
              <a:rPr lang="en-US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«другом друга»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11" name="Google Shape;211;p46"/>
          <p:cNvSpPr/>
          <p:nvPr/>
        </p:nvSpPr>
        <p:spPr>
          <a:xfrm>
            <a:off x="5253241" y="3743468"/>
            <a:ext cx="1421619" cy="641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l">
              <a:buClr>
                <a:srgbClr val="000000"/>
              </a:buClr>
              <a:buSzPts val="1400"/>
            </a:pPr>
            <a:endParaRPr sz="1050" b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46"/>
          <p:cNvSpPr txBox="1"/>
          <p:nvPr/>
        </p:nvSpPr>
        <p:spPr>
          <a:xfrm>
            <a:off x="6674860" y="2983006"/>
            <a:ext cx="2369006" cy="641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12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5. Лилия 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ответила на звонок от потенциального работодателя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17" name="Google Shape;217;p46"/>
          <p:cNvSpPr txBox="1"/>
          <p:nvPr/>
        </p:nvSpPr>
        <p:spPr>
          <a:xfrm>
            <a:off x="7061418" y="1897606"/>
            <a:ext cx="1946667" cy="80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12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3. Виолетта 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поговорила</a:t>
            </a:r>
            <a:b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представителем банка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500421-2CD6-624C-2A35-3DE9F41092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087" y="2713530"/>
            <a:ext cx="824131" cy="8241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405A5F-5AD4-4C99-3BAF-9B909BF2F966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9069" y="1014171"/>
            <a:ext cx="824131" cy="82413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3CBDD8B-0315-A55E-EDBB-C1605C64B04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7920" y="1014171"/>
            <a:ext cx="820262" cy="8241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F994CA6-18A6-5070-FF92-60A0A0093777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419" y="2722907"/>
            <a:ext cx="820262" cy="8202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62E502-45BD-FD66-A4BE-E7637448335B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047" y="1016105"/>
            <a:ext cx="824131" cy="820262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50ED371-1A4E-8DD1-22C1-867A7B8AC876}"/>
              </a:ext>
            </a:extLst>
          </p:cNvPr>
          <p:cNvSpPr/>
          <p:nvPr/>
        </p:nvSpPr>
        <p:spPr>
          <a:xfrm>
            <a:off x="203164" y="1536664"/>
            <a:ext cx="2725344" cy="3028461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99F6D20-F9B4-9FD3-3ED1-A1A006C436ED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451" y="1140553"/>
            <a:ext cx="609140" cy="661439"/>
          </a:xfrm>
          <a:prstGeom prst="rect">
            <a:avLst/>
          </a:prstGeom>
        </p:spPr>
      </p:pic>
      <p:sp>
        <p:nvSpPr>
          <p:cNvPr id="20" name="Прямоугольник с двумя скругленными соседними углами 19">
            <a:extLst>
              <a:ext uri="{FF2B5EF4-FFF2-40B4-BE49-F238E27FC236}">
                <a16:creationId xmlns:a16="http://schemas.microsoft.com/office/drawing/2014/main" id="{8AC871C0-656A-C09A-17AC-D5F9D6C14009}"/>
              </a:ext>
            </a:extLst>
          </p:cNvPr>
          <p:cNvSpPr/>
          <p:nvPr/>
        </p:nvSpPr>
        <p:spPr>
          <a:xfrm>
            <a:off x="3163047" y="3822676"/>
            <a:ext cx="5880819" cy="972000"/>
          </a:xfrm>
          <a:prstGeom prst="round2Same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" name="Google Shape;184;g2ec6d63d3aa_2_57">
            <a:extLst>
              <a:ext uri="{FF2B5EF4-FFF2-40B4-BE49-F238E27FC236}">
                <a16:creationId xmlns:a16="http://schemas.microsoft.com/office/drawing/2014/main" id="{B83E6780-CA34-60C7-4B7A-A9818C70E9CC}"/>
              </a:ext>
            </a:extLst>
          </p:cNvPr>
          <p:cNvSpPr txBox="1"/>
          <p:nvPr/>
        </p:nvSpPr>
        <p:spPr>
          <a:xfrm>
            <a:off x="3279729" y="3917354"/>
            <a:ext cx="5652994" cy="68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300"/>
            </a:pP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Задача: </a:t>
            </a:r>
            <a:r>
              <a:rPr lang="ru-RU" sz="10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прослушать записи и распознать </a:t>
            </a:r>
            <a:r>
              <a:rPr lang="ru-RU" sz="1000" b="0" dirty="0" err="1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дропов</a:t>
            </a:r>
            <a:r>
              <a:rPr lang="ru-RU" sz="10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и </a:t>
            </a:r>
            <a:r>
              <a:rPr lang="ru-RU" sz="1000" b="0" dirty="0" err="1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вишинг</a:t>
            </a:r>
            <a:r>
              <a:rPr lang="ru-RU" sz="10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(возможно несколько вариантов)</a:t>
            </a:r>
          </a:p>
          <a:p>
            <a:pPr algn="l">
              <a:buClr>
                <a:srgbClr val="000000"/>
              </a:buClr>
              <a:buSzPts val="1300"/>
            </a:pP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Форма ответа: </a:t>
            </a:r>
            <a:endParaRPr sz="1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09537" algn="l">
              <a:buClr>
                <a:srgbClr val="FF0000"/>
              </a:buClr>
              <a:buSzPts val="1300"/>
            </a:pP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1) Команда     2) Имя героя </a:t>
            </a:r>
            <a:b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3) Указать признаки, по которым звонок отнесен к ситуации </a:t>
            </a:r>
            <a:r>
              <a:rPr lang="ru-RU" sz="1000" dirty="0" err="1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дроппинга</a:t>
            </a: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/</a:t>
            </a:r>
            <a:r>
              <a:rPr lang="ru-RU" sz="1000" dirty="0" err="1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вишинга</a:t>
            </a:r>
            <a:endParaRPr sz="1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22" name="Приложение_5.1_Марина поговорила с администратором центра репетиторства.aac">
            <a:hlinkClick r:id="" action="ppaction://media"/>
            <a:extLst>
              <a:ext uri="{FF2B5EF4-FFF2-40B4-BE49-F238E27FC236}">
                <a16:creationId xmlns:a16="http://schemas.microsoft.com/office/drawing/2014/main" id="{7D8B6D7F-2245-C250-FB32-985FDBF624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997323" y="1165212"/>
            <a:ext cx="522048" cy="522048"/>
          </a:xfrm>
          <a:prstGeom prst="rect">
            <a:avLst/>
          </a:prstGeom>
        </p:spPr>
      </p:pic>
      <p:pic>
        <p:nvPicPr>
          <p:cNvPr id="23" name="Приложение_5.2_Алексей поговорил с потенциальным работодателем.aac">
            <a:hlinkClick r:id="" action="ppaction://media"/>
            <a:extLst>
              <a:ext uri="{FF2B5EF4-FFF2-40B4-BE49-F238E27FC236}">
                <a16:creationId xmlns:a16="http://schemas.microsoft.com/office/drawing/2014/main" id="{1F941991-437C-B395-B679-DCAB98950EB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984381" y="1168748"/>
            <a:ext cx="514977" cy="514977"/>
          </a:xfrm>
          <a:prstGeom prst="rect">
            <a:avLst/>
          </a:prstGeom>
        </p:spPr>
      </p:pic>
      <p:pic>
        <p:nvPicPr>
          <p:cNvPr id="24" name="Приложение_5.5_Виолетта поговорила с представителем банка.m4a">
            <a:hlinkClick r:id="" action="ppaction://media"/>
            <a:extLst>
              <a:ext uri="{FF2B5EF4-FFF2-40B4-BE49-F238E27FC236}">
                <a16:creationId xmlns:a16="http://schemas.microsoft.com/office/drawing/2014/main" id="{C370B1DB-783E-9750-0B2B-33F8C0DE557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859363" y="1177438"/>
            <a:ext cx="497597" cy="497597"/>
          </a:xfrm>
          <a:prstGeom prst="rect">
            <a:avLst/>
          </a:prstGeom>
        </p:spPr>
      </p:pic>
      <p:pic>
        <p:nvPicPr>
          <p:cNvPr id="25" name="Приложение_5.4_Лилия ответила на звонок от потенциального работодателя.aac">
            <a:hlinkClick r:id="" action="ppaction://media"/>
            <a:extLst>
              <a:ext uri="{FF2B5EF4-FFF2-40B4-BE49-F238E27FC236}">
                <a16:creationId xmlns:a16="http://schemas.microsoft.com/office/drawing/2014/main" id="{61E72424-B476-BA6F-4135-216124863B1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688871" y="2571401"/>
            <a:ext cx="413395" cy="413395"/>
          </a:xfrm>
          <a:prstGeom prst="rect">
            <a:avLst/>
          </a:prstGeom>
        </p:spPr>
      </p:pic>
      <p:pic>
        <p:nvPicPr>
          <p:cNvPr id="26" name="Приложение_5.3_Данила поговорил с «другом друга».m4a">
            <a:hlinkClick r:id="" action="ppaction://media"/>
            <a:extLst>
              <a:ext uri="{FF2B5EF4-FFF2-40B4-BE49-F238E27FC236}">
                <a16:creationId xmlns:a16="http://schemas.microsoft.com/office/drawing/2014/main" id="{A23F475C-5BB5-AE22-88E9-7DD6BA4923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116812" y="2595319"/>
            <a:ext cx="413395" cy="413395"/>
          </a:xfrm>
          <a:prstGeom prst="rect">
            <a:avLst/>
          </a:prstGeom>
        </p:spPr>
      </p:pic>
      <p:sp>
        <p:nvSpPr>
          <p:cNvPr id="3" name="Google Shape;175;p45">
            <a:extLst>
              <a:ext uri="{FF2B5EF4-FFF2-40B4-BE49-F238E27FC236}">
                <a16:creationId xmlns:a16="http://schemas.microsoft.com/office/drawing/2014/main" id="{27B86487-59CC-6DFB-DAF8-403D457EF3C9}"/>
              </a:ext>
            </a:extLst>
          </p:cNvPr>
          <p:cNvSpPr/>
          <p:nvPr/>
        </p:nvSpPr>
        <p:spPr>
          <a:xfrm>
            <a:off x="326334" y="750924"/>
            <a:ext cx="122745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5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2</a:t>
            </a:r>
            <a:endParaRPr sz="15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" name="Номер слайда">
            <a:extLst>
              <a:ext uri="{FF2B5EF4-FFF2-40B4-BE49-F238E27FC236}">
                <a16:creationId xmlns:a16="http://schemas.microsoft.com/office/drawing/2014/main" id="{AAF940A6-D2EC-229F-D4AA-6AFA470D9E2A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10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5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160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80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868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362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"/>
          <p:cNvSpPr txBox="1"/>
          <p:nvPr/>
        </p:nvSpPr>
        <p:spPr>
          <a:xfrm>
            <a:off x="313106" y="1025738"/>
            <a:ext cx="303638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l">
              <a:buClr>
                <a:srgbClr val="000000"/>
              </a:buClr>
              <a:buSzPts val="1600"/>
            </a:pP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Обеденный перерыв заканчивается</a:t>
            </a:r>
            <a:b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и нужно спешить по делам. Наши герои </a:t>
            </a:r>
          </a:p>
          <a:p>
            <a:pPr algn="l">
              <a:buClr>
                <a:srgbClr val="000000"/>
              </a:buClr>
              <a:buSzPts val="1600"/>
            </a:pP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за время обеда успели заказать те или иные товары и услуги. Для оплаты требуемого было предложено использовать QR-код. </a:t>
            </a:r>
            <a:b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endParaRPr sz="11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237" name="Google Shape;237;p2"/>
          <p:cNvSpPr txBox="1"/>
          <p:nvPr/>
        </p:nvSpPr>
        <p:spPr>
          <a:xfrm>
            <a:off x="7021847" y="2428420"/>
            <a:ext cx="1421550" cy="21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1050" dirty="0">
                <a:latin typeface="Arial"/>
                <a:ea typeface="Arial"/>
                <a:cs typeface="Arial"/>
                <a:sym typeface="Arial"/>
              </a:rPr>
              <a:t>Виолетта </a:t>
            </a:r>
            <a:endParaRPr sz="105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2"/>
          <p:cNvSpPr txBox="1"/>
          <p:nvPr/>
        </p:nvSpPr>
        <p:spPr>
          <a:xfrm>
            <a:off x="985703" y="2452346"/>
            <a:ext cx="1421550" cy="277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1050" dirty="0">
                <a:latin typeface="Arial"/>
                <a:ea typeface="Arial"/>
                <a:cs typeface="Arial"/>
                <a:sym typeface="Arial"/>
              </a:rPr>
              <a:t>Марина </a:t>
            </a:r>
            <a:endParaRPr sz="105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2"/>
          <p:cNvSpPr txBox="1"/>
          <p:nvPr/>
        </p:nvSpPr>
        <p:spPr>
          <a:xfrm>
            <a:off x="313105" y="2830902"/>
            <a:ext cx="2311978" cy="1608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20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Марине пришло сообщение 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 соцсети от близкой подруги, 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что она только что нашла ее фотографии с дня рождения, их разместили на странице кафе, где проходил праздник. </a:t>
            </a:r>
          </a:p>
          <a:p>
            <a:pPr algn="l">
              <a:buClr>
                <a:srgbClr val="000000"/>
              </a:buClr>
              <a:buSzPts val="1200"/>
            </a:pPr>
            <a:endParaRPr lang="ru-RU"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120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Для быстрого перехода подруга прислала Марине картинку с QR-кодом, который действует 10 минут</a:t>
            </a:r>
            <a:endParaRPr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44" name="Google Shape;244;p2"/>
          <p:cNvSpPr txBox="1"/>
          <p:nvPr/>
        </p:nvSpPr>
        <p:spPr>
          <a:xfrm>
            <a:off x="3631847" y="2452346"/>
            <a:ext cx="1421550" cy="21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1050" dirty="0">
                <a:latin typeface="Arial"/>
                <a:ea typeface="Arial"/>
                <a:cs typeface="Arial"/>
                <a:sym typeface="Arial"/>
              </a:rPr>
              <a:t>Алексей </a:t>
            </a:r>
            <a:endParaRPr sz="105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2"/>
          <p:cNvSpPr txBox="1"/>
          <p:nvPr/>
        </p:nvSpPr>
        <p:spPr>
          <a:xfrm>
            <a:off x="2915524" y="2830902"/>
            <a:ext cx="3148505" cy="1761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05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Алексею прислали сообщение, в котором предлагают перейти по ссылке на страничку продавца графических планшетов, так как он оставлял заявку на приобретение и свой номер 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на сайте. Ему рекомендуют изучить технические характеристики и если все подходит, то подъехать в магазин для совершения покупки. </a:t>
            </a:r>
          </a:p>
          <a:p>
            <a:pPr algn="l">
              <a:buClr>
                <a:srgbClr val="000000"/>
              </a:buClr>
              <a:buSzPts val="1050"/>
            </a:pPr>
            <a:endParaRPr lang="ru-RU"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105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Также в сообщении указано, что если он проведет оплату по QR-коду, то сможет воспользоваться скидкой в 5%</a:t>
            </a:r>
            <a:endParaRPr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48" name="Google Shape;248;p2"/>
          <p:cNvSpPr txBox="1"/>
          <p:nvPr/>
        </p:nvSpPr>
        <p:spPr>
          <a:xfrm>
            <a:off x="6354462" y="2830902"/>
            <a:ext cx="2571824" cy="1608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05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Виолетте принесли счет за обед, 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она оплатила его картой и решила оставить чаевые официанту. </a:t>
            </a:r>
          </a:p>
          <a:p>
            <a:pPr algn="l">
              <a:buClr>
                <a:srgbClr val="000000"/>
              </a:buClr>
              <a:buSzPts val="1050"/>
            </a:pPr>
            <a:endParaRPr lang="ru-RU"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105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Для этого нужно отсканировать QR-код, который ведет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на страничку кафе, </a:t>
            </a:r>
            <a:b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где перечислены официанты (есть фотография каждого сотрудника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указаны фамилия, имя и отчество) 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выбрать нужного работника </a:t>
            </a:r>
            <a:endParaRPr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6034267-1B8D-ACEA-E955-A82854C1DD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1596" y="2011022"/>
            <a:ext cx="713641" cy="71364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A5075FB-3C97-1082-45F0-AB5DB8F11AB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4462" y="2007656"/>
            <a:ext cx="713641" cy="71700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ABB155D-2230-C31E-6714-F4DA52EC24E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07" y="2011022"/>
            <a:ext cx="713120" cy="7097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D272CD0-856B-6CC7-26D5-8F14831B892D}"/>
              </a:ext>
            </a:extLst>
          </p:cNvPr>
          <p:cNvSpPr txBox="1"/>
          <p:nvPr/>
        </p:nvSpPr>
        <p:spPr>
          <a:xfrm>
            <a:off x="3577178" y="956020"/>
            <a:ext cx="4311447" cy="923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buClr>
                <a:srgbClr val="000000"/>
              </a:buClr>
              <a:buSzPts val="1600"/>
            </a:pPr>
            <a:r>
              <a:rPr lang="ru-RU" sz="1800" b="0" i="1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«Стоп, не делай этого, это может быть мошенническая схема, </a:t>
            </a:r>
            <a:br>
              <a:rPr lang="en-US" sz="1800" b="0" i="1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ru-RU" sz="1800" b="0" i="1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и ты потеряешь свои деньги»?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807925-F154-97D4-689B-95C060CA1019}"/>
              </a:ext>
            </a:extLst>
          </p:cNvPr>
          <p:cNvSpPr txBox="1"/>
          <p:nvPr/>
        </p:nvSpPr>
        <p:spPr>
          <a:xfrm>
            <a:off x="3574560" y="730656"/>
            <a:ext cx="3829449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ru-RU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Кому же из героев мы скажем: 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75EE19AB-1B5C-17EE-1216-FA976E4CB871}"/>
              </a:ext>
            </a:extLst>
          </p:cNvPr>
          <p:cNvCxnSpPr>
            <a:cxnSpLocks/>
          </p:cNvCxnSpPr>
          <p:nvPr/>
        </p:nvCxnSpPr>
        <p:spPr>
          <a:xfrm>
            <a:off x="2723057" y="2041401"/>
            <a:ext cx="0" cy="2489348"/>
          </a:xfrm>
          <a:prstGeom prst="line">
            <a:avLst/>
          </a:prstGeom>
          <a:noFill/>
          <a:ln w="635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5A893707-77B1-470E-BB94-76FED80F8137}"/>
              </a:ext>
            </a:extLst>
          </p:cNvPr>
          <p:cNvCxnSpPr>
            <a:cxnSpLocks/>
          </p:cNvCxnSpPr>
          <p:nvPr/>
        </p:nvCxnSpPr>
        <p:spPr>
          <a:xfrm>
            <a:off x="6161995" y="2041401"/>
            <a:ext cx="0" cy="2489348"/>
          </a:xfrm>
          <a:prstGeom prst="line">
            <a:avLst/>
          </a:prstGeom>
          <a:noFill/>
          <a:ln w="635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Google Shape;175;p45">
            <a:extLst>
              <a:ext uri="{FF2B5EF4-FFF2-40B4-BE49-F238E27FC236}">
                <a16:creationId xmlns:a16="http://schemas.microsoft.com/office/drawing/2014/main" id="{E3442F7B-8081-A198-C777-10EAE6478ED1}"/>
              </a:ext>
            </a:extLst>
          </p:cNvPr>
          <p:cNvSpPr/>
          <p:nvPr/>
        </p:nvSpPr>
        <p:spPr>
          <a:xfrm>
            <a:off x="326334" y="750924"/>
            <a:ext cx="122745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5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3</a:t>
            </a:r>
            <a:endParaRPr sz="15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60EE9683-C301-1931-CE8E-6E6DCDBC0B06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11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123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37658E-626E-F739-8E64-02B60A570964}"/>
              </a:ext>
            </a:extLst>
          </p:cNvPr>
          <p:cNvSpPr txBox="1"/>
          <p:nvPr/>
        </p:nvSpPr>
        <p:spPr>
          <a:xfrm>
            <a:off x="3577178" y="956020"/>
            <a:ext cx="4388949" cy="923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buClr>
                <a:srgbClr val="000000"/>
              </a:buClr>
              <a:buSzPts val="1600"/>
            </a:pPr>
            <a:r>
              <a:rPr lang="ru-RU" sz="1800" b="0" i="1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«Стоп, не делай этого, это может быть мошенническая схема, </a:t>
            </a:r>
            <a:br>
              <a:rPr lang="ru-RU" sz="1800" b="0" i="1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ru-RU" sz="1800" b="0" i="1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и ты потеряешь свои деньги»?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80070B-BD6B-01B6-A742-E03C9D30A377}"/>
              </a:ext>
            </a:extLst>
          </p:cNvPr>
          <p:cNvSpPr txBox="1"/>
          <p:nvPr/>
        </p:nvSpPr>
        <p:spPr>
          <a:xfrm>
            <a:off x="3574560" y="730656"/>
            <a:ext cx="3829449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ru-RU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Кому же из героев мы скажем: 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2" name="Google Shape;232;p2"/>
          <p:cNvSpPr txBox="1"/>
          <p:nvPr/>
        </p:nvSpPr>
        <p:spPr>
          <a:xfrm>
            <a:off x="313106" y="1017442"/>
            <a:ext cx="303638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l">
              <a:buClr>
                <a:srgbClr val="000000"/>
              </a:buClr>
              <a:buSzPts val="1600"/>
            </a:pP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Обеденный перерыв заканчивается</a:t>
            </a:r>
            <a:b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и нужно спешить по делам. Наши герои </a:t>
            </a:r>
          </a:p>
          <a:p>
            <a:pPr algn="l">
              <a:buClr>
                <a:srgbClr val="000000"/>
              </a:buClr>
              <a:buSzPts val="1600"/>
            </a:pP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за время обеда успели заказать те или иные товары и услуги. Для оплаты требуемого было предложено использовать QR-код. </a:t>
            </a:r>
            <a:b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endParaRPr sz="11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237" name="Google Shape;237;p2"/>
          <p:cNvSpPr txBox="1"/>
          <p:nvPr/>
        </p:nvSpPr>
        <p:spPr>
          <a:xfrm>
            <a:off x="6947873" y="2428420"/>
            <a:ext cx="1421550" cy="21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1050" dirty="0">
                <a:latin typeface="Arial"/>
                <a:ea typeface="Arial"/>
                <a:cs typeface="Arial"/>
                <a:sym typeface="Arial"/>
              </a:rPr>
              <a:t>Мурат </a:t>
            </a:r>
            <a:endParaRPr sz="105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2"/>
          <p:cNvSpPr txBox="1"/>
          <p:nvPr/>
        </p:nvSpPr>
        <p:spPr>
          <a:xfrm>
            <a:off x="975884" y="2452346"/>
            <a:ext cx="1421550" cy="277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1050" dirty="0">
                <a:latin typeface="Arial"/>
                <a:ea typeface="Arial"/>
                <a:cs typeface="Arial"/>
                <a:sym typeface="Arial"/>
              </a:rPr>
              <a:t>Данила</a:t>
            </a:r>
            <a:endParaRPr sz="105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2"/>
          <p:cNvSpPr txBox="1"/>
          <p:nvPr/>
        </p:nvSpPr>
        <p:spPr>
          <a:xfrm>
            <a:off x="313104" y="2830902"/>
            <a:ext cx="2823840" cy="1608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05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Даниле в соцсети пришло сообщение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</a:t>
            </a:r>
            <a:r>
              <a:rPr lang="en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QR-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кодом, что только сейчас, перейдя 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 нему, он сможет практически бесплатно оформить слот на забег «Бежать нельзя остановиться», о котором он мечтал, 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но не мог себе позволить из-за нехватки денежных средств. </a:t>
            </a:r>
          </a:p>
          <a:p>
            <a:pPr algn="l">
              <a:buClr>
                <a:srgbClr val="000000"/>
              </a:buClr>
              <a:buSzPts val="1050"/>
            </a:pPr>
            <a:endParaRPr lang="ru-RU"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105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Однако предложение ограничено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нужно действовать максимально быстро</a:t>
            </a:r>
          </a:p>
        </p:txBody>
      </p:sp>
      <p:sp>
        <p:nvSpPr>
          <p:cNvPr id="244" name="Google Shape;244;p2"/>
          <p:cNvSpPr txBox="1"/>
          <p:nvPr/>
        </p:nvSpPr>
        <p:spPr>
          <a:xfrm>
            <a:off x="3889302" y="2452346"/>
            <a:ext cx="1421550" cy="21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1050" dirty="0">
                <a:latin typeface="Arial"/>
                <a:ea typeface="Arial"/>
                <a:cs typeface="Arial"/>
                <a:sym typeface="Arial"/>
              </a:rPr>
              <a:t>Лилия </a:t>
            </a:r>
            <a:endParaRPr sz="105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2"/>
          <p:cNvSpPr txBox="1"/>
          <p:nvPr/>
        </p:nvSpPr>
        <p:spPr>
          <a:xfrm>
            <a:off x="3349488" y="2830902"/>
            <a:ext cx="2714541" cy="1761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lvl="0" algn="l">
              <a:buClr>
                <a:schemeClr val="dk1"/>
              </a:buClr>
              <a:buSzPts val="110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Proxima Nova"/>
              </a:rPr>
              <a:t>Увидев модную заколку, только появившуюся в очередном интернет-магазине, она тут же ее заказала. Оплату магазин предложил произвести при помощи QR‑кода, присланного продавцом. </a:t>
            </a:r>
            <a:endParaRPr lang="ru-RU"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lvl="0" algn="l">
              <a:buClr>
                <a:srgbClr val="000000"/>
              </a:buClr>
              <a:buSzPts val="1100"/>
            </a:pPr>
            <a:endParaRPr lang="ru-RU"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Proxima Nova"/>
            </a:endParaRPr>
          </a:p>
          <a:p>
            <a:pPr lvl="0" algn="l">
              <a:buClr>
                <a:schemeClr val="dk1"/>
              </a:buClr>
              <a:buSzPts val="110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Proxima Nova"/>
              </a:rPr>
              <a:t>Лилия зашла в мобильное банковское приложение, увидела ссылку на нужный ресурс и перевела необходимую сумму, дав свое разрешение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Proxima Nova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Proxima Nova"/>
              </a:rPr>
              <a:t>на транзакцию. </a:t>
            </a:r>
            <a:endParaRPr lang="ru-RU"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248" name="Google Shape;248;p2"/>
          <p:cNvSpPr txBox="1"/>
          <p:nvPr/>
        </p:nvSpPr>
        <p:spPr>
          <a:xfrm>
            <a:off x="6276572" y="2830902"/>
            <a:ext cx="2649714" cy="1915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05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Мурату прислали сообщением инструкцию по блокировке транзакций 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из банка </a:t>
            </a:r>
            <a:r>
              <a:rPr lang="en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 </a:t>
            </a:r>
            <a:endParaRPr lang="ru-RU"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1050"/>
            </a:pPr>
            <a:r>
              <a:rPr lang="en" sz="1000" b="0" i="1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“</a:t>
            </a:r>
            <a:r>
              <a:rPr lang="ru-RU" sz="1000" b="0" i="1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Уважаемый Мурат! 30 минут назад</a:t>
            </a:r>
            <a:br>
              <a:rPr lang="ru-RU" sz="1000" b="0" i="1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i="1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вашего счета пытались снять большую сумму денег. </a:t>
            </a:r>
          </a:p>
          <a:p>
            <a:pPr algn="l">
              <a:buClr>
                <a:srgbClr val="000000"/>
              </a:buClr>
              <a:buSzPts val="1050"/>
            </a:pPr>
            <a:r>
              <a:rPr lang="ru-RU" sz="1000" b="0" i="1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Зайдите в приложение банка, сформируйте </a:t>
            </a:r>
            <a:r>
              <a:rPr lang="en" sz="1000" b="0" i="1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QR‑</a:t>
            </a:r>
            <a:r>
              <a:rPr lang="ru-RU" sz="1000" b="0" i="1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код и отправьте его скриншот на этот номер. </a:t>
            </a:r>
            <a:br>
              <a:rPr lang="ru-RU" sz="1000" b="0" i="1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i="1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Это необходимое действие для отмены операции. С уважением, служба безопасности банка </a:t>
            </a:r>
            <a:r>
              <a:rPr lang="en" sz="1000" b="0" i="1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N.”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44F91ED-DC6E-4D5A-321C-2800B90320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1522" y="2006263"/>
            <a:ext cx="713120" cy="71312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430235C-E7E7-875D-DB85-EA5DDF877C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86" y="2004868"/>
            <a:ext cx="713120" cy="71312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10D8837-4DFF-C73D-D1A3-D78869D58FC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6573" y="2004869"/>
            <a:ext cx="713120" cy="709772"/>
          </a:xfrm>
          <a:prstGeom prst="rect">
            <a:avLst/>
          </a:prstGeom>
        </p:spPr>
      </p:pic>
      <p:sp>
        <p:nvSpPr>
          <p:cNvPr id="4" name="Google Shape;175;p45">
            <a:extLst>
              <a:ext uri="{FF2B5EF4-FFF2-40B4-BE49-F238E27FC236}">
                <a16:creationId xmlns:a16="http://schemas.microsoft.com/office/drawing/2014/main" id="{6DD71F0C-6788-3E13-3A9B-DFE8EF227129}"/>
              </a:ext>
            </a:extLst>
          </p:cNvPr>
          <p:cNvSpPr/>
          <p:nvPr/>
        </p:nvSpPr>
        <p:spPr>
          <a:xfrm>
            <a:off x="326334" y="750924"/>
            <a:ext cx="122745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5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3</a:t>
            </a:r>
            <a:endParaRPr sz="15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5753D725-B9AF-C99F-8E8A-E99A75938D42}"/>
              </a:ext>
            </a:extLst>
          </p:cNvPr>
          <p:cNvCxnSpPr>
            <a:cxnSpLocks/>
          </p:cNvCxnSpPr>
          <p:nvPr/>
        </p:nvCxnSpPr>
        <p:spPr>
          <a:xfrm>
            <a:off x="3136944" y="2041401"/>
            <a:ext cx="0" cy="2489348"/>
          </a:xfrm>
          <a:prstGeom prst="line">
            <a:avLst/>
          </a:prstGeom>
          <a:noFill/>
          <a:ln w="635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ECDF60B-1759-E81C-655B-7A325A07ED38}"/>
              </a:ext>
            </a:extLst>
          </p:cNvPr>
          <p:cNvCxnSpPr>
            <a:cxnSpLocks/>
          </p:cNvCxnSpPr>
          <p:nvPr/>
        </p:nvCxnSpPr>
        <p:spPr>
          <a:xfrm>
            <a:off x="6161995" y="2041401"/>
            <a:ext cx="0" cy="2489348"/>
          </a:xfrm>
          <a:prstGeom prst="line">
            <a:avLst/>
          </a:prstGeom>
          <a:noFill/>
          <a:ln w="635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9ADFD6B2-0FF1-90E2-F005-5CA64707BE77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12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416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8CFBD2CB-4F12-A3A4-5C15-3F1BCFC4E817}"/>
              </a:ext>
            </a:extLst>
          </p:cNvPr>
          <p:cNvSpPr/>
          <p:nvPr/>
        </p:nvSpPr>
        <p:spPr>
          <a:xfrm>
            <a:off x="233409" y="1076190"/>
            <a:ext cx="3291203" cy="3502685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2" name="Google Shape;232;p2"/>
          <p:cNvSpPr txBox="1"/>
          <p:nvPr/>
        </p:nvSpPr>
        <p:spPr>
          <a:xfrm>
            <a:off x="313105" y="1172199"/>
            <a:ext cx="3123355" cy="1084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600"/>
            </a:pP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Обеденный перерыв заканчивается</a:t>
            </a:r>
            <a:b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и нужно спешить по делам. Наши герои </a:t>
            </a:r>
            <a:b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за время обеда успели заказать те или иные товары и услуги. Для оплаты требуемого было предложено использовать QR-код. </a:t>
            </a:r>
            <a:br>
              <a:rPr lang="ru-RU" sz="1100" b="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endParaRPr sz="1100" b="0" dirty="0"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272CD0-856B-6CC7-26D5-8F14831B892D}"/>
              </a:ext>
            </a:extLst>
          </p:cNvPr>
          <p:cNvSpPr txBox="1"/>
          <p:nvPr/>
        </p:nvSpPr>
        <p:spPr>
          <a:xfrm>
            <a:off x="313106" y="2501340"/>
            <a:ext cx="2740697" cy="1754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>
              <a:buClr>
                <a:srgbClr val="000000"/>
              </a:buClr>
              <a:buSzPts val="1600"/>
            </a:pPr>
            <a:r>
              <a:rPr lang="ru-RU" sz="1800" b="0" i="1" dirty="0">
                <a:solidFill>
                  <a:schemeClr val="accent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«Стоп, не делай этого, это может быть мошенническая схема, и ты потеряешь свои деньги»?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807925-F154-97D4-689B-95C060CA1019}"/>
              </a:ext>
            </a:extLst>
          </p:cNvPr>
          <p:cNvSpPr txBox="1"/>
          <p:nvPr/>
        </p:nvSpPr>
        <p:spPr>
          <a:xfrm>
            <a:off x="316629" y="2257081"/>
            <a:ext cx="3829449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ru-RU" sz="12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Кому же из героев мы скажем: 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B4B69D74-7A8E-940D-323B-DD27EEF29AD9}"/>
              </a:ext>
            </a:extLst>
          </p:cNvPr>
          <p:cNvGrpSpPr/>
          <p:nvPr/>
        </p:nvGrpSpPr>
        <p:grpSpPr>
          <a:xfrm>
            <a:off x="4229298" y="792441"/>
            <a:ext cx="3830853" cy="2854084"/>
            <a:chOff x="3550897" y="1020272"/>
            <a:chExt cx="4340190" cy="3233553"/>
          </a:xfrm>
        </p:grpSpPr>
        <p:sp>
          <p:nvSpPr>
            <p:cNvPr id="237" name="Google Shape;237;p2"/>
            <p:cNvSpPr txBox="1"/>
            <p:nvPr/>
          </p:nvSpPr>
          <p:spPr>
            <a:xfrm>
              <a:off x="6719450" y="3853124"/>
              <a:ext cx="1168843" cy="1728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100" dirty="0">
                  <a:latin typeface="Arial"/>
                  <a:ea typeface="Arial"/>
                  <a:cs typeface="Arial"/>
                  <a:sym typeface="Arial"/>
                </a:rPr>
                <a:t>6. Мурат </a:t>
              </a:r>
              <a:endParaRPr sz="11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2"/>
            <p:cNvSpPr txBox="1"/>
            <p:nvPr/>
          </p:nvSpPr>
          <p:spPr>
            <a:xfrm>
              <a:off x="3550897" y="3853125"/>
              <a:ext cx="1190362" cy="40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100" dirty="0">
                  <a:latin typeface="Arial"/>
                  <a:ea typeface="Arial"/>
                  <a:cs typeface="Arial"/>
                  <a:sym typeface="Arial"/>
                </a:rPr>
                <a:t>4. Данила</a:t>
              </a:r>
              <a:endParaRPr sz="11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2"/>
            <p:cNvSpPr txBox="1"/>
            <p:nvPr/>
          </p:nvSpPr>
          <p:spPr>
            <a:xfrm>
              <a:off x="5125810" y="3853124"/>
              <a:ext cx="1168843" cy="1728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100" dirty="0">
                  <a:latin typeface="Arial"/>
                  <a:ea typeface="Arial"/>
                  <a:cs typeface="Arial"/>
                  <a:sym typeface="Arial"/>
                </a:rPr>
                <a:t>5. Лилия </a:t>
              </a:r>
              <a:endParaRPr sz="11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44F91ED-DC6E-4D5A-321C-2800B90320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25810" y="2654231"/>
              <a:ext cx="1190362" cy="119036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F430235C-E7E7-875D-DB85-EA5DDF87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56484" y="2654231"/>
              <a:ext cx="1184774" cy="1184774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410D8837-4DFF-C73D-D1A3-D78869D58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00725" y="2654231"/>
              <a:ext cx="1190362" cy="1184774"/>
            </a:xfrm>
            <a:prstGeom prst="rect">
              <a:avLst/>
            </a:prstGeom>
          </p:spPr>
        </p:pic>
        <p:sp>
          <p:nvSpPr>
            <p:cNvPr id="3" name="Google Shape;237;p2">
              <a:extLst>
                <a:ext uri="{FF2B5EF4-FFF2-40B4-BE49-F238E27FC236}">
                  <a16:creationId xmlns:a16="http://schemas.microsoft.com/office/drawing/2014/main" id="{7D3026FA-8699-0105-B4C6-3A68A8AA963D}"/>
                </a:ext>
              </a:extLst>
            </p:cNvPr>
            <p:cNvSpPr txBox="1"/>
            <p:nvPr/>
          </p:nvSpPr>
          <p:spPr>
            <a:xfrm>
              <a:off x="6719452" y="2237171"/>
              <a:ext cx="1168842" cy="3112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100" dirty="0">
                  <a:latin typeface="Arial"/>
                  <a:ea typeface="Arial"/>
                  <a:cs typeface="Arial"/>
                  <a:sym typeface="Arial"/>
                </a:rPr>
                <a:t>3. Виолетта </a:t>
              </a:r>
              <a:endParaRPr sz="11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" name="Google Shape;242;p2">
              <a:extLst>
                <a:ext uri="{FF2B5EF4-FFF2-40B4-BE49-F238E27FC236}">
                  <a16:creationId xmlns:a16="http://schemas.microsoft.com/office/drawing/2014/main" id="{509D83E9-3032-676C-322A-76AE86C5F496}"/>
                </a:ext>
              </a:extLst>
            </p:cNvPr>
            <p:cNvSpPr txBox="1"/>
            <p:nvPr/>
          </p:nvSpPr>
          <p:spPr>
            <a:xfrm>
              <a:off x="3578819" y="2237171"/>
              <a:ext cx="1184775" cy="40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100" dirty="0">
                  <a:latin typeface="Arial"/>
                  <a:ea typeface="Arial"/>
                  <a:cs typeface="Arial"/>
                  <a:sym typeface="Arial"/>
                </a:rPr>
                <a:t>1. Марина </a:t>
              </a:r>
              <a:endParaRPr sz="11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Google Shape;244;p2">
              <a:extLst>
                <a:ext uri="{FF2B5EF4-FFF2-40B4-BE49-F238E27FC236}">
                  <a16:creationId xmlns:a16="http://schemas.microsoft.com/office/drawing/2014/main" id="{D64948C2-3683-6365-EB10-1C375C15911E}"/>
                </a:ext>
              </a:extLst>
            </p:cNvPr>
            <p:cNvSpPr txBox="1"/>
            <p:nvPr/>
          </p:nvSpPr>
          <p:spPr>
            <a:xfrm>
              <a:off x="5125810" y="2237171"/>
              <a:ext cx="1168843" cy="31129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100" dirty="0">
                  <a:latin typeface="Arial"/>
                  <a:ea typeface="Arial"/>
                  <a:cs typeface="Arial"/>
                  <a:sym typeface="Arial"/>
                </a:rPr>
                <a:t>2. Алексей </a:t>
              </a:r>
              <a:endParaRPr sz="11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07F08277-7AB1-33C1-8A4D-060B1965B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25810" y="1020272"/>
              <a:ext cx="1190362" cy="1190362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78C8D297-2E78-628E-737A-B1BDEC039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03519" y="1020272"/>
              <a:ext cx="1184774" cy="1190362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37360D7A-82F9-37D1-C9F0-2AA2D8ACA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53690" y="1020272"/>
              <a:ext cx="1190362" cy="1184774"/>
            </a:xfrm>
            <a:prstGeom prst="rect">
              <a:avLst/>
            </a:prstGeom>
          </p:spPr>
        </p:pic>
      </p:grp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786003B-9CA1-54B5-0F46-FF269AA1074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43" y="4175533"/>
            <a:ext cx="927421" cy="780658"/>
          </a:xfrm>
          <a:prstGeom prst="rect">
            <a:avLst/>
          </a:prstGeom>
        </p:spPr>
      </p:pic>
      <p:sp>
        <p:nvSpPr>
          <p:cNvPr id="29" name="Прямоугольник с двумя скругленными соседними углами 28">
            <a:extLst>
              <a:ext uri="{FF2B5EF4-FFF2-40B4-BE49-F238E27FC236}">
                <a16:creationId xmlns:a16="http://schemas.microsoft.com/office/drawing/2014/main" id="{81626F5C-C3A5-BD85-9B32-36034510AF44}"/>
              </a:ext>
            </a:extLst>
          </p:cNvPr>
          <p:cNvSpPr/>
          <p:nvPr/>
        </p:nvSpPr>
        <p:spPr>
          <a:xfrm>
            <a:off x="4190051" y="3681789"/>
            <a:ext cx="4853815" cy="1116000"/>
          </a:xfrm>
          <a:prstGeom prst="round2Same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0" name="Google Shape;184;g2ec6d63d3aa_2_57">
            <a:extLst>
              <a:ext uri="{FF2B5EF4-FFF2-40B4-BE49-F238E27FC236}">
                <a16:creationId xmlns:a16="http://schemas.microsoft.com/office/drawing/2014/main" id="{1F40009F-217B-BCB6-CB9D-4E16DBAB7D22}"/>
              </a:ext>
            </a:extLst>
          </p:cNvPr>
          <p:cNvSpPr txBox="1"/>
          <p:nvPr/>
        </p:nvSpPr>
        <p:spPr>
          <a:xfrm>
            <a:off x="4347037" y="3742321"/>
            <a:ext cx="4661049" cy="992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300"/>
            </a:pP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Задача: </a:t>
            </a:r>
            <a:r>
              <a:rPr lang="ru-RU" sz="10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выделить ситуацию мошенничества с использованием</a:t>
            </a:r>
            <a:br>
              <a:rPr lang="ru-RU" sz="10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en" sz="10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QR-</a:t>
            </a:r>
            <a:r>
              <a:rPr lang="ru-RU" sz="10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кода (возможно несколько вариантов)</a:t>
            </a:r>
          </a:p>
          <a:p>
            <a:pPr marL="9525" algn="l">
              <a:buClr>
                <a:srgbClr val="FF0000"/>
              </a:buClr>
              <a:buSzPts val="1300"/>
            </a:pP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Ответ:</a:t>
            </a:r>
            <a:b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1) Команда     2) Имя героя </a:t>
            </a:r>
            <a:b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3) Указать признаки, по которым ситуация отнесена</a:t>
            </a:r>
            <a:b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 мошенничеству с использованием </a:t>
            </a:r>
            <a:r>
              <a:rPr lang="en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QR-</a:t>
            </a: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кода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979C4F53-3919-97ED-7DC9-D8490C50942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3498" y="3741613"/>
            <a:ext cx="654050" cy="660400"/>
          </a:xfrm>
          <a:prstGeom prst="rect">
            <a:avLst/>
          </a:prstGeom>
        </p:spPr>
      </p:pic>
      <p:cxnSp>
        <p:nvCxnSpPr>
          <p:cNvPr id="35" name="Соединительная линия уступом 34">
            <a:extLst>
              <a:ext uri="{FF2B5EF4-FFF2-40B4-BE49-F238E27FC236}">
                <a16:creationId xmlns:a16="http://schemas.microsoft.com/office/drawing/2014/main" id="{F1D9486A-7243-6A84-4AA6-96ED0B4CA3AB}"/>
              </a:ext>
            </a:extLst>
          </p:cNvPr>
          <p:cNvCxnSpPr>
            <a:stCxn id="8" idx="1"/>
          </p:cNvCxnSpPr>
          <p:nvPr/>
        </p:nvCxnSpPr>
        <p:spPr>
          <a:xfrm rot="10800000" flipV="1">
            <a:off x="3524613" y="1315308"/>
            <a:ext cx="707151" cy="361091"/>
          </a:xfrm>
          <a:prstGeom prst="bentConnector3">
            <a:avLst/>
          </a:prstGeom>
          <a:noFill/>
          <a:ln w="952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7" name="Соединительная линия уступом 36">
            <a:extLst>
              <a:ext uri="{FF2B5EF4-FFF2-40B4-BE49-F238E27FC236}">
                <a16:creationId xmlns:a16="http://schemas.microsoft.com/office/drawing/2014/main" id="{921400E2-9C04-24EA-E122-226423173B97}"/>
              </a:ext>
            </a:extLst>
          </p:cNvPr>
          <p:cNvCxnSpPr>
            <a:cxnSpLocks/>
            <a:endCxn id="13" idx="1"/>
          </p:cNvCxnSpPr>
          <p:nvPr/>
        </p:nvCxnSpPr>
        <p:spPr>
          <a:xfrm>
            <a:off x="3524612" y="2097117"/>
            <a:ext cx="709617" cy="660400"/>
          </a:xfrm>
          <a:prstGeom prst="bentConnector3">
            <a:avLst/>
          </a:prstGeom>
          <a:noFill/>
          <a:ln w="952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Google Shape;175;p45">
            <a:extLst>
              <a:ext uri="{FF2B5EF4-FFF2-40B4-BE49-F238E27FC236}">
                <a16:creationId xmlns:a16="http://schemas.microsoft.com/office/drawing/2014/main" id="{48F464A0-9D2F-54E4-547D-370E7F965A50}"/>
              </a:ext>
            </a:extLst>
          </p:cNvPr>
          <p:cNvSpPr/>
          <p:nvPr/>
        </p:nvSpPr>
        <p:spPr>
          <a:xfrm>
            <a:off x="326334" y="750924"/>
            <a:ext cx="122745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5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3</a:t>
            </a:r>
            <a:endParaRPr sz="15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B8336583-4D6F-9D10-CF7D-7FA73CE5F419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13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512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7DAAC41-C863-EC4B-C977-E1BF5751E47B}"/>
              </a:ext>
            </a:extLst>
          </p:cNvPr>
          <p:cNvSpPr/>
          <p:nvPr/>
        </p:nvSpPr>
        <p:spPr>
          <a:xfrm>
            <a:off x="676894" y="1261088"/>
            <a:ext cx="5556052" cy="80788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9" name="Google Shape;289;p49"/>
          <p:cNvSpPr txBox="1"/>
          <p:nvPr/>
        </p:nvSpPr>
        <p:spPr>
          <a:xfrm>
            <a:off x="352697" y="4021147"/>
            <a:ext cx="1619492" cy="588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500"/>
            </a:pPr>
            <a:r>
              <a:rPr lang="ru-RU" sz="1125" b="0" dirty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Дай задачу боту </a:t>
            </a:r>
            <a:r>
              <a:rPr lang="en-US" sz="1125" b="0" dirty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—</a:t>
            </a:r>
            <a:r>
              <a:rPr lang="ru-RU" sz="1125" b="0" dirty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 распознавателю таких мошенничеств</a:t>
            </a:r>
            <a:endParaRPr sz="1125" b="0" dirty="0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49"/>
          <p:cNvSpPr txBox="1"/>
          <p:nvPr/>
        </p:nvSpPr>
        <p:spPr>
          <a:xfrm>
            <a:off x="802360" y="1261088"/>
            <a:ext cx="5430586" cy="8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800"/>
            </a:pP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Вы же помните, что мэр города хочет осуществить проект по созданию бота-помощника для распознавания таких мошенничеств? </a:t>
            </a:r>
            <a:br>
              <a:rPr lang="en-US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Для этого нужны результаты работы лучших из лучших детективов города. Теперь со знанием дела предложите мэру свои идеи.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292" name="Google Shape;292;p49"/>
          <p:cNvGrpSpPr/>
          <p:nvPr/>
        </p:nvGrpSpPr>
        <p:grpSpPr>
          <a:xfrm>
            <a:off x="2196440" y="2239170"/>
            <a:ext cx="6503261" cy="2388996"/>
            <a:chOff x="7318" y="2087766"/>
            <a:chExt cx="8549763" cy="1717322"/>
          </a:xfrm>
        </p:grpSpPr>
        <p:sp>
          <p:nvSpPr>
            <p:cNvPr id="293" name="Google Shape;293;p49"/>
            <p:cNvSpPr/>
            <p:nvPr/>
          </p:nvSpPr>
          <p:spPr>
            <a:xfrm>
              <a:off x="6788165" y="3534569"/>
              <a:ext cx="294819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49"/>
            <p:cNvSpPr/>
            <p:nvPr/>
          </p:nvSpPr>
          <p:spPr>
            <a:xfrm>
              <a:off x="5019248" y="3534569"/>
              <a:ext cx="294819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49"/>
            <p:cNvSpPr/>
            <p:nvPr/>
          </p:nvSpPr>
          <p:spPr>
            <a:xfrm>
              <a:off x="3250331" y="3534569"/>
              <a:ext cx="294819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49"/>
            <p:cNvSpPr/>
            <p:nvPr/>
          </p:nvSpPr>
          <p:spPr>
            <a:xfrm>
              <a:off x="1481415" y="2946428"/>
              <a:ext cx="294819" cy="63386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60000" y="0"/>
                  </a:lnTo>
                  <a:lnTo>
                    <a:pt x="60000" y="120000"/>
                  </a:lnTo>
                  <a:lnTo>
                    <a:pt x="120000" y="12000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49"/>
            <p:cNvSpPr/>
            <p:nvPr/>
          </p:nvSpPr>
          <p:spPr>
            <a:xfrm>
              <a:off x="6788165" y="2900708"/>
              <a:ext cx="294819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49"/>
            <p:cNvSpPr/>
            <p:nvPr/>
          </p:nvSpPr>
          <p:spPr>
            <a:xfrm>
              <a:off x="5019248" y="2900708"/>
              <a:ext cx="294819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49"/>
            <p:cNvSpPr/>
            <p:nvPr/>
          </p:nvSpPr>
          <p:spPr>
            <a:xfrm>
              <a:off x="3250331" y="2900708"/>
              <a:ext cx="294819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49"/>
            <p:cNvSpPr/>
            <p:nvPr/>
          </p:nvSpPr>
          <p:spPr>
            <a:xfrm>
              <a:off x="1481415" y="2900708"/>
              <a:ext cx="294819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49"/>
            <p:cNvSpPr/>
            <p:nvPr/>
          </p:nvSpPr>
          <p:spPr>
            <a:xfrm>
              <a:off x="6788165" y="2266846"/>
              <a:ext cx="294819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49"/>
            <p:cNvSpPr/>
            <p:nvPr/>
          </p:nvSpPr>
          <p:spPr>
            <a:xfrm>
              <a:off x="5019248" y="2266846"/>
              <a:ext cx="294819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49"/>
            <p:cNvSpPr/>
            <p:nvPr/>
          </p:nvSpPr>
          <p:spPr>
            <a:xfrm>
              <a:off x="3250331" y="2266846"/>
              <a:ext cx="294819" cy="9144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49"/>
            <p:cNvSpPr/>
            <p:nvPr/>
          </p:nvSpPr>
          <p:spPr>
            <a:xfrm>
              <a:off x="1481415" y="2312566"/>
              <a:ext cx="294819" cy="63386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lnTo>
                    <a:pt x="60000" y="120000"/>
                  </a:lnTo>
                  <a:lnTo>
                    <a:pt x="60000" y="0"/>
                  </a:lnTo>
                  <a:lnTo>
                    <a:pt x="120000" y="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l"/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49"/>
            <p:cNvSpPr/>
            <p:nvPr/>
          </p:nvSpPr>
          <p:spPr>
            <a:xfrm>
              <a:off x="7318" y="2721628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49"/>
            <p:cNvSpPr txBox="1"/>
            <p:nvPr/>
          </p:nvSpPr>
          <p:spPr>
            <a:xfrm>
              <a:off x="7318" y="2721628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r>
                <a:rPr lang="ru-RU" sz="825" b="0" dirty="0">
                  <a:solidFill>
                    <a:schemeClr val="accent3"/>
                  </a:solidFill>
                  <a:latin typeface="Arial"/>
                  <a:ea typeface="Arial"/>
                  <a:cs typeface="Arial"/>
                  <a:sym typeface="Arial"/>
                </a:rPr>
                <a:t>КОНТАКТ</a:t>
              </a:r>
              <a:endParaRPr sz="1050" b="0" dirty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49"/>
            <p:cNvSpPr/>
            <p:nvPr/>
          </p:nvSpPr>
          <p:spPr>
            <a:xfrm>
              <a:off x="1776234" y="2087766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49"/>
            <p:cNvSpPr txBox="1"/>
            <p:nvPr/>
          </p:nvSpPr>
          <p:spPr>
            <a:xfrm>
              <a:off x="1776234" y="2087766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r>
                <a:rPr lang="ru-RU" sz="825" b="0" dirty="0">
                  <a:solidFill>
                    <a:schemeClr val="accent3"/>
                  </a:solidFill>
                  <a:latin typeface="Arial"/>
                  <a:ea typeface="Arial"/>
                  <a:cs typeface="Arial"/>
                  <a:sym typeface="Arial"/>
                </a:rPr>
                <a:t>ТЕЛЕФОН</a:t>
              </a:r>
              <a:endParaRPr sz="1050" b="0" dirty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49"/>
            <p:cNvSpPr/>
            <p:nvPr/>
          </p:nvSpPr>
          <p:spPr>
            <a:xfrm>
              <a:off x="3545151" y="2087766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49"/>
            <p:cNvSpPr txBox="1"/>
            <p:nvPr/>
          </p:nvSpPr>
          <p:spPr>
            <a:xfrm>
              <a:off x="3545151" y="2087766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r>
                <a:rPr lang="ru-RU" sz="825" b="0" dirty="0">
                  <a:solidFill>
                    <a:schemeClr val="accent3"/>
                  </a:solidFill>
                  <a:latin typeface="Arial"/>
                  <a:ea typeface="Arial"/>
                  <a:cs typeface="Arial"/>
                  <a:sym typeface="Arial"/>
                </a:rPr>
                <a:t>ОПИСАТЬ СИТУАЦИЮ МОШЕННИЧЕСТВА</a:t>
              </a:r>
              <a:endParaRPr sz="1050" b="0" dirty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49"/>
            <p:cNvSpPr/>
            <p:nvPr/>
          </p:nvSpPr>
          <p:spPr>
            <a:xfrm>
              <a:off x="5314068" y="2087766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49"/>
            <p:cNvSpPr txBox="1"/>
            <p:nvPr/>
          </p:nvSpPr>
          <p:spPr>
            <a:xfrm>
              <a:off x="5314068" y="2087766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r>
                <a:rPr lang="ru-RU" sz="825" b="0" dirty="0">
                  <a:solidFill>
                    <a:schemeClr val="accent3"/>
                  </a:solidFill>
                  <a:latin typeface="Arial"/>
                  <a:ea typeface="Arial"/>
                  <a:cs typeface="Arial"/>
                  <a:sym typeface="Arial"/>
                </a:rPr>
                <a:t>ПРИЗНАКИ</a:t>
              </a:r>
              <a:endParaRPr sz="1050" b="0" dirty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49"/>
            <p:cNvSpPr/>
            <p:nvPr/>
          </p:nvSpPr>
          <p:spPr>
            <a:xfrm>
              <a:off x="7082984" y="2087766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49"/>
            <p:cNvSpPr txBox="1"/>
            <p:nvPr/>
          </p:nvSpPr>
          <p:spPr>
            <a:xfrm>
              <a:off x="7082984" y="2087766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r>
                <a:rPr lang="ru-RU" sz="825" b="0" dirty="0">
                  <a:solidFill>
                    <a:schemeClr val="accent3"/>
                  </a:solidFill>
                  <a:latin typeface="Arial"/>
                  <a:ea typeface="Arial"/>
                  <a:cs typeface="Arial"/>
                  <a:sym typeface="Arial"/>
                </a:rPr>
                <a:t>ЧТО ДЕЛАТЬ?</a:t>
              </a:r>
              <a:endParaRPr sz="1050" b="0" dirty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49"/>
            <p:cNvSpPr/>
            <p:nvPr/>
          </p:nvSpPr>
          <p:spPr>
            <a:xfrm>
              <a:off x="1776234" y="2721628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49"/>
            <p:cNvSpPr txBox="1"/>
            <p:nvPr/>
          </p:nvSpPr>
          <p:spPr>
            <a:xfrm>
              <a:off x="1776234" y="2721628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r>
                <a:rPr lang="ru-RU" sz="825" b="0">
                  <a:solidFill>
                    <a:schemeClr val="accent3"/>
                  </a:solidFill>
                  <a:latin typeface="Arial"/>
                  <a:ea typeface="Arial"/>
                  <a:cs typeface="Arial"/>
                  <a:sym typeface="Arial"/>
                </a:rPr>
                <a:t>СОЦСЕТЬ</a:t>
              </a: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49"/>
            <p:cNvSpPr/>
            <p:nvPr/>
          </p:nvSpPr>
          <p:spPr>
            <a:xfrm>
              <a:off x="3545151" y="2721628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49"/>
            <p:cNvSpPr txBox="1"/>
            <p:nvPr/>
          </p:nvSpPr>
          <p:spPr>
            <a:xfrm>
              <a:off x="3545151" y="2721628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endParaRPr sz="825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49"/>
            <p:cNvSpPr/>
            <p:nvPr/>
          </p:nvSpPr>
          <p:spPr>
            <a:xfrm>
              <a:off x="5314068" y="2721628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49"/>
            <p:cNvSpPr txBox="1"/>
            <p:nvPr/>
          </p:nvSpPr>
          <p:spPr>
            <a:xfrm>
              <a:off x="5314068" y="2721628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endParaRPr sz="825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49"/>
            <p:cNvSpPr/>
            <p:nvPr/>
          </p:nvSpPr>
          <p:spPr>
            <a:xfrm>
              <a:off x="7082984" y="2721628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49"/>
            <p:cNvSpPr txBox="1"/>
            <p:nvPr/>
          </p:nvSpPr>
          <p:spPr>
            <a:xfrm>
              <a:off x="7082984" y="2721628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endParaRPr sz="825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49"/>
            <p:cNvSpPr/>
            <p:nvPr/>
          </p:nvSpPr>
          <p:spPr>
            <a:xfrm>
              <a:off x="1776234" y="3355489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49"/>
            <p:cNvSpPr txBox="1"/>
            <p:nvPr/>
          </p:nvSpPr>
          <p:spPr>
            <a:xfrm>
              <a:off x="1776234" y="3355489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r>
                <a:rPr lang="ru-RU" sz="825" b="0" dirty="0">
                  <a:solidFill>
                    <a:schemeClr val="accent3"/>
                  </a:solidFill>
                  <a:latin typeface="Arial"/>
                  <a:ea typeface="Arial"/>
                  <a:cs typeface="Arial"/>
                  <a:sym typeface="Arial"/>
                </a:rPr>
                <a:t>ОБЪЯВЛЕНИЕ </a:t>
              </a:r>
              <a:br>
                <a:rPr lang="en-US" sz="825" b="0" dirty="0">
                  <a:solidFill>
                    <a:schemeClr val="accent3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ru-RU" sz="825" b="0" dirty="0">
                  <a:solidFill>
                    <a:schemeClr val="accent3"/>
                  </a:solidFill>
                  <a:latin typeface="Arial"/>
                  <a:ea typeface="Arial"/>
                  <a:cs typeface="Arial"/>
                  <a:sym typeface="Arial"/>
                </a:rPr>
                <a:t>НА БУМАГЕ</a:t>
              </a:r>
              <a:endParaRPr sz="825" b="0" dirty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49"/>
            <p:cNvSpPr/>
            <p:nvPr/>
          </p:nvSpPr>
          <p:spPr>
            <a:xfrm>
              <a:off x="3545151" y="3355489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49"/>
            <p:cNvSpPr txBox="1"/>
            <p:nvPr/>
          </p:nvSpPr>
          <p:spPr>
            <a:xfrm>
              <a:off x="3545151" y="3355489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endParaRPr sz="825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49"/>
            <p:cNvSpPr/>
            <p:nvPr/>
          </p:nvSpPr>
          <p:spPr>
            <a:xfrm>
              <a:off x="5314068" y="3355489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49"/>
            <p:cNvSpPr txBox="1"/>
            <p:nvPr/>
          </p:nvSpPr>
          <p:spPr>
            <a:xfrm>
              <a:off x="5314068" y="3355489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endParaRPr sz="825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49"/>
            <p:cNvSpPr/>
            <p:nvPr/>
          </p:nvSpPr>
          <p:spPr>
            <a:xfrm>
              <a:off x="7082984" y="3355489"/>
              <a:ext cx="1474097" cy="449599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l">
                <a:buClr>
                  <a:srgbClr val="000000"/>
                </a:buClr>
                <a:buSzPts val="1400"/>
              </a:pPr>
              <a:endParaRPr sz="1050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49"/>
            <p:cNvSpPr txBox="1"/>
            <p:nvPr/>
          </p:nvSpPr>
          <p:spPr>
            <a:xfrm>
              <a:off x="7082984" y="3355489"/>
              <a:ext cx="1474097" cy="44959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txBody>
            <a:bodyPr spcFirstLastPara="1" wrap="square" lIns="5231" tIns="5231" rIns="5231" bIns="5231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100"/>
              </a:pPr>
              <a:endParaRPr sz="825" b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" name="Google Shape;175;p45">
            <a:extLst>
              <a:ext uri="{FF2B5EF4-FFF2-40B4-BE49-F238E27FC236}">
                <a16:creationId xmlns:a16="http://schemas.microsoft.com/office/drawing/2014/main" id="{7B0504D9-F352-C900-D83A-A7C285B1CC54}"/>
              </a:ext>
            </a:extLst>
          </p:cNvPr>
          <p:cNvSpPr/>
          <p:nvPr/>
        </p:nvSpPr>
        <p:spPr>
          <a:xfrm>
            <a:off x="352697" y="775810"/>
            <a:ext cx="7429500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800" dirty="0">
                <a:solidFill>
                  <a:schemeClr val="accent3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4 ИЛИ ПОКА ПОДВОДЯТСЯ ИТОГИ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D020D5D-DD57-08AC-BC38-E46C11A101F3}"/>
              </a:ext>
            </a:extLst>
          </p:cNvPr>
          <p:cNvSpPr/>
          <p:nvPr/>
        </p:nvSpPr>
        <p:spPr>
          <a:xfrm>
            <a:off x="0" y="1261088"/>
            <a:ext cx="688769" cy="807883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CB9991B-AC52-8C3C-9238-0E5EBBE1A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343" y="1469840"/>
            <a:ext cx="362708" cy="36270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22C9BB9-A4BE-681A-D7EF-72D6A736BFA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308" y="2539564"/>
            <a:ext cx="1459508" cy="1323622"/>
          </a:xfrm>
          <a:prstGeom prst="rect">
            <a:avLst/>
          </a:prstGeom>
        </p:spPr>
      </p:pic>
      <p:sp>
        <p:nvSpPr>
          <p:cNvPr id="5" name="Номер слайда">
            <a:extLst>
              <a:ext uri="{FF2B5EF4-FFF2-40B4-BE49-F238E27FC236}">
                <a16:creationId xmlns:a16="http://schemas.microsoft.com/office/drawing/2014/main" id="{4A059AC9-5132-5D34-0F99-DAFC41A27723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14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E79BD9E1-BAD2-91CA-4684-9905635EF916}"/>
              </a:ext>
            </a:extLst>
          </p:cNvPr>
          <p:cNvSpPr/>
          <p:nvPr/>
        </p:nvSpPr>
        <p:spPr>
          <a:xfrm>
            <a:off x="949611" y="1396285"/>
            <a:ext cx="5657668" cy="998415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BAF15017-DCFA-94AB-70F6-661D688D6A26}"/>
              </a:ext>
            </a:extLst>
          </p:cNvPr>
          <p:cNvSpPr/>
          <p:nvPr/>
        </p:nvSpPr>
        <p:spPr>
          <a:xfrm>
            <a:off x="949611" y="2507330"/>
            <a:ext cx="5657668" cy="998415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8E3AB03C-BF9A-2AB3-F339-C0AA38345DEF}"/>
              </a:ext>
            </a:extLst>
          </p:cNvPr>
          <p:cNvSpPr/>
          <p:nvPr/>
        </p:nvSpPr>
        <p:spPr>
          <a:xfrm>
            <a:off x="949611" y="3608543"/>
            <a:ext cx="5657668" cy="998415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" name="Прямоугольник с двумя скругленными соседними углами 3">
            <a:extLst>
              <a:ext uri="{FF2B5EF4-FFF2-40B4-BE49-F238E27FC236}">
                <a16:creationId xmlns:a16="http://schemas.microsoft.com/office/drawing/2014/main" id="{F55E6F2C-D508-FCB8-2747-5AC6C51D2B43}"/>
              </a:ext>
            </a:extLst>
          </p:cNvPr>
          <p:cNvSpPr/>
          <p:nvPr/>
        </p:nvSpPr>
        <p:spPr>
          <a:xfrm rot="16200000">
            <a:off x="6735656" y="2198616"/>
            <a:ext cx="2496277" cy="2320410"/>
          </a:xfrm>
          <a:prstGeom prst="round2Same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39" name="Google Shape;339;p50"/>
          <p:cNvSpPr txBox="1"/>
          <p:nvPr/>
        </p:nvSpPr>
        <p:spPr>
          <a:xfrm>
            <a:off x="1289744" y="1491970"/>
            <a:ext cx="5133052" cy="95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600"/>
            </a:pPr>
            <a:r>
              <a:rPr lang="ru-RU" sz="10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Алексей </a:t>
            </a:r>
            <a:b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 свои 20 лет он учится в техническом вузе и подрабатывает графическим дизайнером, обожает технические новинки и копит на дорогостоящее </a:t>
            </a:r>
            <a:r>
              <a:rPr lang="ru-RU" sz="1000" b="0" dirty="0" err="1">
                <a:latin typeface="Arial" panose="020B0604020202020204" pitchFamily="34" charset="0"/>
                <a:cs typeface="Arial" panose="020B0604020202020204" pitchFamily="34" charset="0"/>
              </a:rPr>
              <a:t>профоборудование</a:t>
            </a:r>
            <a:r>
              <a:rPr lang="ru-RU" sz="1000" b="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000" b="0" dirty="0"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Активно пользуется СБП. </a:t>
            </a:r>
            <a:r>
              <a:rPr lang="ru-RU" sz="1000" b="0" dirty="0">
                <a:latin typeface="Arial" panose="020B0604020202020204" pitchFamily="34" charset="0"/>
                <a:cs typeface="Arial" panose="020B0604020202020204" pitchFamily="34" charset="0"/>
              </a:rPr>
              <a:t>В обеденный </a:t>
            </a:r>
            <a: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перерыв в кафе занимается поиском новых заказов «на просторах интернета», </a:t>
            </a:r>
            <a:r>
              <a:rPr lang="ru-RU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откликается на все вакансии в соцсетях и иных ресурсах, оставляя свой телефон и ФИО.</a:t>
            </a:r>
            <a:endParaRPr sz="1000" dirty="0">
              <a:solidFill>
                <a:schemeClr val="accent3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42" name="Google Shape;342;p50"/>
          <p:cNvSpPr txBox="1"/>
          <p:nvPr/>
        </p:nvSpPr>
        <p:spPr>
          <a:xfrm>
            <a:off x="1217414" y="2646136"/>
            <a:ext cx="5284040" cy="811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600"/>
            </a:pPr>
            <a:r>
              <a:rPr lang="ru-RU" sz="10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Виолетта</a:t>
            </a:r>
            <a:b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Ей 22 года и она хочет стать профессиональным киберспортсменом, обожает соревновательные головоломки, в кафе </a:t>
            </a:r>
            <a:r>
              <a:rPr lang="ru-RU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обязательно подключается </a:t>
            </a:r>
            <a:br>
              <a:rPr lang="en-US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 общественному бесплатному </a:t>
            </a:r>
            <a:r>
              <a:rPr lang="ru-RU" sz="1000" dirty="0" err="1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Wi</a:t>
            </a:r>
            <a:r>
              <a:rPr lang="ru-RU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-Fi</a:t>
            </a:r>
            <a: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и проверяет интересующие ее беседы в сетевых сообществах, </a:t>
            </a:r>
            <a:r>
              <a:rPr lang="ru-RU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сов</a:t>
            </a:r>
            <a:r>
              <a:rPr lang="ru-RU" sz="1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ершает финансовые переводы</a:t>
            </a:r>
            <a:r>
              <a:rPr lang="ru-RU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</a:t>
            </a:r>
            <a:endParaRPr sz="1000" dirty="0">
              <a:solidFill>
                <a:schemeClr val="accent3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45" name="Google Shape;345;p50"/>
          <p:cNvSpPr txBox="1"/>
          <p:nvPr/>
        </p:nvSpPr>
        <p:spPr>
          <a:xfrm>
            <a:off x="1217414" y="3702383"/>
            <a:ext cx="5205382" cy="811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600"/>
            </a:pPr>
            <a:r>
              <a:rPr lang="ru-RU" sz="10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Данила</a:t>
            </a:r>
            <a:b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Одноклассник Марины, любитель долгих телефонных разговоров, которые не прекращает и в обеденный перерыв. </a:t>
            </a:r>
            <a:r>
              <a:rPr lang="ru-RU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Сторонник открытого общения </a:t>
            </a:r>
            <a:r>
              <a:rPr lang="en-US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—</a:t>
            </a:r>
            <a:r>
              <a:rPr lang="ru-RU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даже с тем, кто ошибся номером, может проговорить полчаса.</a:t>
            </a:r>
            <a:r>
              <a:rPr lang="en-US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Любит спорт,</a:t>
            </a:r>
            <a:r>
              <a:rPr lang="en-US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</a:t>
            </a:r>
            <a: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Частый посетитель кафе, любит там назначать встречи своим многочисленным знакомым, </a:t>
            </a:r>
            <a:b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да и просто посидеть за чашкой чая и смартфоном.</a:t>
            </a:r>
            <a:endParaRPr sz="10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50" name="Google Shape;350;p50"/>
          <p:cNvSpPr txBox="1"/>
          <p:nvPr/>
        </p:nvSpPr>
        <p:spPr>
          <a:xfrm>
            <a:off x="6901498" y="1325316"/>
            <a:ext cx="2242502" cy="68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40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Задача: определить, 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кто из героев в «зоне риска» финансовых мошенников (возможно несколько вариантов)</a:t>
            </a:r>
            <a:endParaRPr sz="10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51" name="Google Shape;351;p50"/>
          <p:cNvSpPr/>
          <p:nvPr/>
        </p:nvSpPr>
        <p:spPr>
          <a:xfrm>
            <a:off x="577814" y="1051553"/>
            <a:ext cx="2809013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500" b="0" dirty="0">
                <a:solidFill>
                  <a:schemeClr val="accent5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Правильные ответы</a:t>
            </a:r>
            <a:endParaRPr lang="ru-RU" sz="1500" b="0" dirty="0">
              <a:solidFill>
                <a:schemeClr val="accent5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52" name="Google Shape;352;p50"/>
          <p:cNvSpPr/>
          <p:nvPr/>
        </p:nvSpPr>
        <p:spPr>
          <a:xfrm>
            <a:off x="7150017" y="2196513"/>
            <a:ext cx="2088744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ОТВЕТЫ ДЕТЕКТИВНЫХ АГЕНТСТВ: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353" name="Google Shape;353;p50"/>
          <p:cNvSpPr/>
          <p:nvPr/>
        </p:nvSpPr>
        <p:spPr>
          <a:xfrm>
            <a:off x="7173758" y="2934638"/>
            <a:ext cx="1115392" cy="157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1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2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3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4 =</a:t>
            </a: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18F603-6220-120C-22EF-B8D99761D2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3413" y="768288"/>
            <a:ext cx="3361072" cy="283265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ПОДВОДИМ</a:t>
            </a:r>
            <a:r>
              <a:rPr lang="ru-RU" dirty="0"/>
              <a:t> ИТОГИ </a:t>
            </a:r>
            <a:r>
              <a:rPr lang="ru-RU" sz="1800" dirty="0">
                <a:solidFill>
                  <a:schemeClr val="accent3"/>
                </a:solidFill>
                <a:latin typeface="Proxima Nova Rg" panose="02000506030000020004" pitchFamily="2" charset="0"/>
                <a:ea typeface="Tahoma"/>
                <a:cs typeface="Tahoma"/>
                <a:sym typeface="Tahoma"/>
              </a:rPr>
              <a:t>ТУР 1</a:t>
            </a:r>
            <a:br>
              <a:rPr lang="ru-RU" sz="1800" b="0" dirty="0">
                <a:solidFill>
                  <a:schemeClr val="accent3"/>
                </a:solidFill>
                <a:latin typeface="Proxima Nova Rg" panose="02000506030000020004" pitchFamily="2" charset="0"/>
                <a:ea typeface="Arial"/>
                <a:cs typeface="Arial"/>
                <a:sym typeface="Arial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4A6F17B-6E2F-D651-7930-A862EB1696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161" y="3668731"/>
            <a:ext cx="878038" cy="87803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41D44D-005B-A613-84D0-8D680C0DB50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091" y="1454403"/>
            <a:ext cx="882179" cy="88217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9600FC6-CE16-C2D7-BDBE-103B998A30C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161" y="2565448"/>
            <a:ext cx="878038" cy="882179"/>
          </a:xfrm>
          <a:prstGeom prst="rect">
            <a:avLst/>
          </a:prstGeom>
        </p:spPr>
      </p:pic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CD8E8561-B9FE-A06D-F021-D0FFF069A5C2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15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id="{83F7CE5C-5870-8478-ADB8-54D8E8A459ED}"/>
              </a:ext>
            </a:extLst>
          </p:cNvPr>
          <p:cNvSpPr/>
          <p:nvPr/>
        </p:nvSpPr>
        <p:spPr>
          <a:xfrm>
            <a:off x="2660409" y="1904518"/>
            <a:ext cx="4006829" cy="2746612"/>
          </a:xfrm>
          <a:prstGeom prst="roundRect">
            <a:avLst>
              <a:gd name="adj" fmla="val 7674"/>
            </a:avLst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E79BD9E1-BAD2-91CA-4684-9905635EF916}"/>
              </a:ext>
            </a:extLst>
          </p:cNvPr>
          <p:cNvSpPr/>
          <p:nvPr/>
        </p:nvSpPr>
        <p:spPr>
          <a:xfrm>
            <a:off x="180442" y="1904518"/>
            <a:ext cx="2348469" cy="2746612"/>
          </a:xfrm>
          <a:prstGeom prst="roundRect">
            <a:avLst>
              <a:gd name="adj" fmla="val 7674"/>
            </a:avLst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" name="Google Shape;366;p3">
            <a:extLst>
              <a:ext uri="{FF2B5EF4-FFF2-40B4-BE49-F238E27FC236}">
                <a16:creationId xmlns:a16="http://schemas.microsoft.com/office/drawing/2014/main" id="{FE8FADEC-E30E-A375-B660-66A3F277E879}"/>
              </a:ext>
            </a:extLst>
          </p:cNvPr>
          <p:cNvSpPr txBox="1"/>
          <p:nvPr/>
        </p:nvSpPr>
        <p:spPr>
          <a:xfrm>
            <a:off x="274321" y="2236279"/>
            <a:ext cx="2229738" cy="2250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706" tIns="25706" rIns="25706" bIns="25706" anchor="t" anchorCtr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rgbClr val="000000"/>
              </a:buClr>
              <a:buSzPts val="900"/>
            </a:pPr>
            <a:r>
              <a:rPr lang="ru-RU" sz="90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Марина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поговорила</a:t>
            </a:r>
            <a:b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администратором центра репетиторства: </a:t>
            </a:r>
            <a:r>
              <a:rPr lang="ru-RU" sz="9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ВИШИНГ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rgbClr val="000000"/>
              </a:buClr>
              <a:buSzPts val="900"/>
            </a:pP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Добрый день, Марина. Вам звонят </a:t>
            </a:r>
            <a:b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из центра репетиторства. Вы наш постоянный и любимый клиент. Напишите, пожалуйста, несколько отзывов на пройденные в течение последнего месяца занятия. За отзывы вам положено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вознаграждение. </a:t>
            </a:r>
            <a:b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Для перевода денежных средств мне нужно вас внести в базу, назовите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свои фамилию, имя, отчество, номер банковской карты и CVC. </a:t>
            </a:r>
            <a:r>
              <a:rPr lang="ru-RU" sz="9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Деньги поступят вам сразу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после 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опубликования отзывов.</a:t>
            </a:r>
            <a:endParaRPr sz="900" b="0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Google Shape;369;p3">
            <a:extLst>
              <a:ext uri="{FF2B5EF4-FFF2-40B4-BE49-F238E27FC236}">
                <a16:creationId xmlns:a16="http://schemas.microsoft.com/office/drawing/2014/main" id="{635D9922-2584-0F7D-3BD5-357861AE31B2}"/>
              </a:ext>
            </a:extLst>
          </p:cNvPr>
          <p:cNvSpPr txBox="1"/>
          <p:nvPr/>
        </p:nvSpPr>
        <p:spPr>
          <a:xfrm>
            <a:off x="2777576" y="2236280"/>
            <a:ext cx="3781353" cy="2326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22856" rIns="22856" bIns="22856" anchor="t" anchorCtr="0">
            <a:noAutofit/>
          </a:bodyPr>
          <a:lstStyle/>
          <a:p>
            <a:pPr lvl="0" algn="l">
              <a:lnSpc>
                <a:spcPct val="90000"/>
              </a:lnSpc>
              <a:spcBef>
                <a:spcPts val="600"/>
              </a:spcBef>
              <a:buClr>
                <a:schemeClr val="dk1"/>
              </a:buClr>
              <a:buSzPts val="800"/>
            </a:pPr>
            <a:r>
              <a:rPr lang="ru-RU" sz="90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Алексей 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поговорил с потенциальным работодателем: </a:t>
            </a:r>
            <a:br>
              <a:rPr lang="ru-RU" sz="90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</a:br>
            <a:r>
              <a:rPr lang="ru-RU" sz="900" dirty="0">
                <a:solidFill>
                  <a:schemeClr val="accent3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ДРОППИНГ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>
              <a:lnSpc>
                <a:spcPct val="90000"/>
              </a:lnSpc>
              <a:spcBef>
                <a:spcPts val="600"/>
              </a:spcBef>
              <a:buClr>
                <a:schemeClr val="dk1"/>
              </a:buClr>
              <a:buSzPts val="800"/>
            </a:pP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Здравствуйте, Алексей. Да, мы предлагаем вам интересную работу </a:t>
            </a:r>
            <a:b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</a:b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в IT-сфере, начнете работать и получать высокую оплату труда. </a:t>
            </a:r>
            <a:b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</a:b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Вы ведь видели отзывы в соцсети? Это новый и очень популярный </a:t>
            </a:r>
            <a:r>
              <a:rPr lang="ru-RU" sz="900" b="0" dirty="0" err="1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инвестпроект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, где ваши навыки очень пригодятся, быстро сделаете карьеру. Договор, конечно, мы с вами заключим, а теперь давайте поговорим про риски и проценты с вознаграждения. Видите, условия очень хорошие, нам просто нужны молодые и активные сотрудники. Да, для работы, так как проект растет, вам потребуется завести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пять банковских карт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. У вас есть предпочтения по банкам? Проект активный,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каждый день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 нужно будет получать платежи и совершать </a:t>
            </a:r>
            <a:b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</a:b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с них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транзакции членам нашей команды, 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это позволяет нарастить инвестиционные возможности и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заработать, с каждой транзакции ваши </a:t>
            </a:r>
            <a:r>
              <a:rPr lang="ru-RU" sz="900" b="0" dirty="0">
                <a:solidFill>
                  <a:srgbClr val="E5205A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–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10%. 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Да, возможно, потребуется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отдельный номер телефона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 для обеспечения большего доступа к проекту. Приступить можете </a:t>
            </a:r>
            <a:b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</a:b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с понедельника.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6D54E98-D0C9-93DA-FCD7-23D8E905B2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171" y="1444274"/>
            <a:ext cx="792007" cy="792007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891B8BAC-4DBB-AABE-EDB5-77BDDF394E1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1" y="1447991"/>
            <a:ext cx="792007" cy="788289"/>
          </a:xfrm>
          <a:prstGeom prst="rect">
            <a:avLst/>
          </a:prstGeom>
        </p:spPr>
      </p:pic>
      <p:sp>
        <p:nvSpPr>
          <p:cNvPr id="8" name="Google Shape;351;p50">
            <a:extLst>
              <a:ext uri="{FF2B5EF4-FFF2-40B4-BE49-F238E27FC236}">
                <a16:creationId xmlns:a16="http://schemas.microsoft.com/office/drawing/2014/main" id="{6F5BB399-8189-8900-63B6-BD39ECB00D2D}"/>
              </a:ext>
            </a:extLst>
          </p:cNvPr>
          <p:cNvSpPr/>
          <p:nvPr/>
        </p:nvSpPr>
        <p:spPr>
          <a:xfrm>
            <a:off x="577814" y="1051553"/>
            <a:ext cx="2809013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500" b="0" dirty="0">
                <a:solidFill>
                  <a:schemeClr val="accent5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Правильные ответы</a:t>
            </a:r>
            <a:endParaRPr lang="ru-RU" sz="1500" b="0" dirty="0">
              <a:solidFill>
                <a:schemeClr val="accent5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DB0B8B9-75E5-185E-9C3C-EDA9282636D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3413" y="768288"/>
            <a:ext cx="3361072" cy="300053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ПОДВОДИМ ИТОГИ </a:t>
            </a:r>
            <a:r>
              <a:rPr lang="ru-RU" sz="1800" dirty="0">
                <a:solidFill>
                  <a:schemeClr val="accent3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2</a:t>
            </a:r>
            <a:br>
              <a:rPr lang="ru-RU" sz="18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Google Shape;350;p50">
            <a:extLst>
              <a:ext uri="{FF2B5EF4-FFF2-40B4-BE49-F238E27FC236}">
                <a16:creationId xmlns:a16="http://schemas.microsoft.com/office/drawing/2014/main" id="{9F2779C5-657C-1437-1852-5C8810F9D4EB}"/>
              </a:ext>
            </a:extLst>
          </p:cNvPr>
          <p:cNvSpPr txBox="1"/>
          <p:nvPr/>
        </p:nvSpPr>
        <p:spPr>
          <a:xfrm>
            <a:off x="6901498" y="1325316"/>
            <a:ext cx="2242502" cy="68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40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Задача: прослушать записи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распознать </a:t>
            </a:r>
            <a:r>
              <a:rPr lang="ru-RU" sz="1000" b="0" dirty="0" err="1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дроппинг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</a:t>
            </a:r>
            <a:r>
              <a:rPr lang="ru-RU" sz="1000" b="0" dirty="0" err="1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вишинг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(возможно несколько вариантов)</a:t>
            </a:r>
          </a:p>
        </p:txBody>
      </p:sp>
      <p:sp>
        <p:nvSpPr>
          <p:cNvPr id="12" name="Прямоугольник с двумя скругленными соседними углами 11">
            <a:extLst>
              <a:ext uri="{FF2B5EF4-FFF2-40B4-BE49-F238E27FC236}">
                <a16:creationId xmlns:a16="http://schemas.microsoft.com/office/drawing/2014/main" id="{88BA06EC-794E-F481-FF11-5FEFDB0103A8}"/>
              </a:ext>
            </a:extLst>
          </p:cNvPr>
          <p:cNvSpPr/>
          <p:nvPr/>
        </p:nvSpPr>
        <p:spPr>
          <a:xfrm rot="16200000">
            <a:off x="6735656" y="2198616"/>
            <a:ext cx="2496277" cy="2320410"/>
          </a:xfrm>
          <a:prstGeom prst="round2Same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Google Shape;352;p50">
            <a:extLst>
              <a:ext uri="{FF2B5EF4-FFF2-40B4-BE49-F238E27FC236}">
                <a16:creationId xmlns:a16="http://schemas.microsoft.com/office/drawing/2014/main" id="{DB597A17-612C-8315-E8FD-AB8863AA63A2}"/>
              </a:ext>
            </a:extLst>
          </p:cNvPr>
          <p:cNvSpPr/>
          <p:nvPr/>
        </p:nvSpPr>
        <p:spPr>
          <a:xfrm>
            <a:off x="7150017" y="2196513"/>
            <a:ext cx="2088744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ОТВЕТЫ ДЕТЕКТИВНЫХ АГЕНТСТВ: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Google Shape;353;p50">
            <a:extLst>
              <a:ext uri="{FF2B5EF4-FFF2-40B4-BE49-F238E27FC236}">
                <a16:creationId xmlns:a16="http://schemas.microsoft.com/office/drawing/2014/main" id="{6E547062-6664-1446-7C50-20BF28FAD40D}"/>
              </a:ext>
            </a:extLst>
          </p:cNvPr>
          <p:cNvSpPr/>
          <p:nvPr/>
        </p:nvSpPr>
        <p:spPr>
          <a:xfrm>
            <a:off x="7173758" y="2934638"/>
            <a:ext cx="1115392" cy="157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1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2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3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4 =</a:t>
            </a: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A8C5CFE1-1270-A13D-EF98-A46DCE65768E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16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372018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3999EFDC-C966-9937-4FBC-169BFBA9626A}"/>
              </a:ext>
            </a:extLst>
          </p:cNvPr>
          <p:cNvSpPr/>
          <p:nvPr/>
        </p:nvSpPr>
        <p:spPr>
          <a:xfrm>
            <a:off x="3971419" y="2110682"/>
            <a:ext cx="2695818" cy="2520000"/>
          </a:xfrm>
          <a:prstGeom prst="roundRect">
            <a:avLst>
              <a:gd name="adj" fmla="val 7674"/>
            </a:avLst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B3FA70DC-CCCE-B66C-7065-09CE455B3433}"/>
              </a:ext>
            </a:extLst>
          </p:cNvPr>
          <p:cNvSpPr/>
          <p:nvPr/>
        </p:nvSpPr>
        <p:spPr>
          <a:xfrm>
            <a:off x="180441" y="2110682"/>
            <a:ext cx="3621711" cy="2520000"/>
          </a:xfrm>
          <a:prstGeom prst="roundRect">
            <a:avLst>
              <a:gd name="adj" fmla="val 7674"/>
            </a:avLst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" name="Google Shape;372;p3">
            <a:extLst>
              <a:ext uri="{FF2B5EF4-FFF2-40B4-BE49-F238E27FC236}">
                <a16:creationId xmlns:a16="http://schemas.microsoft.com/office/drawing/2014/main" id="{EC35387D-083A-4334-5162-A12446537135}"/>
              </a:ext>
            </a:extLst>
          </p:cNvPr>
          <p:cNvSpPr txBox="1"/>
          <p:nvPr/>
        </p:nvSpPr>
        <p:spPr>
          <a:xfrm>
            <a:off x="295633" y="2239998"/>
            <a:ext cx="3366721" cy="233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6" tIns="22856" rIns="22856" bIns="22856" anchor="t" anchorCtr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rgbClr val="000000"/>
              </a:buClr>
              <a:buSzPts val="800"/>
            </a:pPr>
            <a:r>
              <a:rPr lang="ru-RU" sz="90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Данила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поговорил с «другом друга»:</a:t>
            </a:r>
            <a:b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9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ДРОППИНГ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rgbClr val="000000"/>
              </a:buClr>
              <a:buSzPts val="800"/>
            </a:pP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Привет, Данила, это Максим. Мы с тобой незнакомы, я друг Марины. Она сказала, что ты нуждаешься в подработке. </a:t>
            </a:r>
            <a:b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Мы сейчас как раз ищем сотрудника. Работа достаточно легкая и не занимает много времени, но нужно быть внимательным. Я буду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ежедневно перечислять на твою карту определенную сумму, 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а ты —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снимать и отдавать 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человеку, который вечером будет приезжать к тебе. Суммы небольшие, но, чтобы не вызвать подозрения у сотрудников банка, нам нужны люди для проведения этих нехитрых операций. </a:t>
            </a:r>
            <a:b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Но при этом </a:t>
            </a:r>
            <a:r>
              <a:rPr lang="ru-RU" sz="9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5% от суммы ты можешь оставить себе</a:t>
            </a: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это твое вознаграждение за оперативность. Все абсолютно законно </a:t>
            </a:r>
            <a:b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9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безопасно. Если ты знаешь еще кого-нибудь, нуждающегося в подработке, то скажи мне, я свяжусь с этим человеком. Но только нужны ответственные люди, которые умеют работать быстро.</a:t>
            </a:r>
            <a:endParaRPr sz="900" b="0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" name="Google Shape;375;p3">
            <a:extLst>
              <a:ext uri="{FF2B5EF4-FFF2-40B4-BE49-F238E27FC236}">
                <a16:creationId xmlns:a16="http://schemas.microsoft.com/office/drawing/2014/main" id="{58B6D3F9-6CE3-1282-A43C-C9205BA5DE1B}"/>
              </a:ext>
            </a:extLst>
          </p:cNvPr>
          <p:cNvSpPr txBox="1"/>
          <p:nvPr/>
        </p:nvSpPr>
        <p:spPr>
          <a:xfrm>
            <a:off x="4063237" y="2239998"/>
            <a:ext cx="2454442" cy="233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706" tIns="25706" rIns="25706" bIns="25706" anchor="t" anchorCtr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buClr>
                <a:srgbClr val="000000"/>
              </a:buClr>
              <a:buSzPts val="900"/>
              <a:tabLst>
                <a:tab pos="746125" algn="l"/>
              </a:tabLst>
            </a:pPr>
            <a:r>
              <a:rPr lang="ru-RU" sz="100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Виолетта</a:t>
            </a:r>
            <a:r>
              <a:rPr lang="ru-RU" sz="10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поговорила </a:t>
            </a:r>
            <a:br>
              <a:rPr lang="ru-RU" sz="10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представителем банка: </a:t>
            </a:r>
            <a:r>
              <a:rPr lang="ru-RU" sz="10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ВИШИНГ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buClr>
                <a:srgbClr val="000000"/>
              </a:buClr>
              <a:buSzPts val="900"/>
              <a:tabLst>
                <a:tab pos="746125" algn="l"/>
              </a:tabLst>
            </a:pPr>
            <a:r>
              <a:rPr lang="ru-RU" sz="10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Добрый день, Виолетта, вам звонят </a:t>
            </a:r>
            <a:br>
              <a:rPr lang="ru-RU" sz="10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из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службы безопасности банка </a:t>
            </a:r>
            <a:r>
              <a:rPr lang="ru-RU" sz="1000" b="0" dirty="0" err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</a:t>
            </a:r>
            <a:r>
              <a:rPr lang="ru-RU" sz="10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к нам поступила информация, что по вашему счету обнаружены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подозрительные транзакции</a:t>
            </a:r>
            <a:r>
              <a:rPr lang="ru-RU" sz="10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для проверки данных вашего счета необходимо срочно установить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программу удаленного управления мобильным банкингом, </a:t>
            </a:r>
            <a:r>
              <a:rPr lang="ru-RU" sz="10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чтобы сотрудники банка могли получить доступ и обезопасить вас. Если это </a:t>
            </a:r>
            <a:br>
              <a:rPr lang="en-US" sz="10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не сделать сейчас, то ваш счет заблокируют.</a:t>
            </a:r>
            <a:endParaRPr sz="1000" b="0" dirty="0">
              <a:solidFill>
                <a:schemeClr val="accent3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FB708FF5-422C-D048-AB1B-0A93282B0C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33" y="1447991"/>
            <a:ext cx="792007" cy="792007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E9E7B5A2-4EB4-DE1E-AA09-D4E7C6C10F5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3237" y="1444256"/>
            <a:ext cx="792007" cy="795742"/>
          </a:xfrm>
          <a:prstGeom prst="rect">
            <a:avLst/>
          </a:prstGeom>
        </p:spPr>
      </p:pic>
      <p:sp>
        <p:nvSpPr>
          <p:cNvPr id="6" name="Google Shape;350;p50">
            <a:extLst>
              <a:ext uri="{FF2B5EF4-FFF2-40B4-BE49-F238E27FC236}">
                <a16:creationId xmlns:a16="http://schemas.microsoft.com/office/drawing/2014/main" id="{D175FEC5-44CB-639C-A58A-E8AD7F90BCE2}"/>
              </a:ext>
            </a:extLst>
          </p:cNvPr>
          <p:cNvSpPr txBox="1"/>
          <p:nvPr/>
        </p:nvSpPr>
        <p:spPr>
          <a:xfrm>
            <a:off x="6901498" y="1325316"/>
            <a:ext cx="2242502" cy="68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40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Задача: прослушать записи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распознать </a:t>
            </a:r>
            <a:r>
              <a:rPr lang="ru-RU" sz="1000" b="0" dirty="0" err="1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дроппинг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</a:t>
            </a:r>
            <a:r>
              <a:rPr lang="ru-RU" sz="1000" b="0" dirty="0" err="1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вишинг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(возможно несколько вариантов)</a:t>
            </a:r>
          </a:p>
        </p:txBody>
      </p:sp>
      <p:sp>
        <p:nvSpPr>
          <p:cNvPr id="7" name="Прямоугольник с двумя скругленными соседними углами 6">
            <a:extLst>
              <a:ext uri="{FF2B5EF4-FFF2-40B4-BE49-F238E27FC236}">
                <a16:creationId xmlns:a16="http://schemas.microsoft.com/office/drawing/2014/main" id="{228FA48D-D9BB-511D-265E-83586A36BFDC}"/>
              </a:ext>
            </a:extLst>
          </p:cNvPr>
          <p:cNvSpPr/>
          <p:nvPr/>
        </p:nvSpPr>
        <p:spPr>
          <a:xfrm rot="16200000">
            <a:off x="6735656" y="2198616"/>
            <a:ext cx="2496277" cy="2320410"/>
          </a:xfrm>
          <a:prstGeom prst="round2Same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Google Shape;352;p50">
            <a:extLst>
              <a:ext uri="{FF2B5EF4-FFF2-40B4-BE49-F238E27FC236}">
                <a16:creationId xmlns:a16="http://schemas.microsoft.com/office/drawing/2014/main" id="{99D27E83-4028-2326-B9CF-C04E29406468}"/>
              </a:ext>
            </a:extLst>
          </p:cNvPr>
          <p:cNvSpPr/>
          <p:nvPr/>
        </p:nvSpPr>
        <p:spPr>
          <a:xfrm>
            <a:off x="7150017" y="2196513"/>
            <a:ext cx="2088744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ОТВЕТЫ ДЕТЕКТИВНЫХ АГЕНТСТВ: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9" name="Google Shape;353;p50">
            <a:extLst>
              <a:ext uri="{FF2B5EF4-FFF2-40B4-BE49-F238E27FC236}">
                <a16:creationId xmlns:a16="http://schemas.microsoft.com/office/drawing/2014/main" id="{D19CFB1C-80C9-66B3-3305-9A03A3AB6A95}"/>
              </a:ext>
            </a:extLst>
          </p:cNvPr>
          <p:cNvSpPr/>
          <p:nvPr/>
        </p:nvSpPr>
        <p:spPr>
          <a:xfrm>
            <a:off x="7173758" y="2934638"/>
            <a:ext cx="1115392" cy="157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1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2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3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4 =</a:t>
            </a: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</p:txBody>
      </p:sp>
      <p:sp>
        <p:nvSpPr>
          <p:cNvPr id="13" name="Google Shape;351;p50">
            <a:extLst>
              <a:ext uri="{FF2B5EF4-FFF2-40B4-BE49-F238E27FC236}">
                <a16:creationId xmlns:a16="http://schemas.microsoft.com/office/drawing/2014/main" id="{B16340C5-D19F-530E-AEC8-A45B741A63F6}"/>
              </a:ext>
            </a:extLst>
          </p:cNvPr>
          <p:cNvSpPr/>
          <p:nvPr/>
        </p:nvSpPr>
        <p:spPr>
          <a:xfrm>
            <a:off x="577814" y="1051553"/>
            <a:ext cx="2809013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500" b="0" dirty="0">
                <a:solidFill>
                  <a:schemeClr val="accent5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Правильные ответы</a:t>
            </a:r>
            <a:endParaRPr lang="ru-RU" sz="1500" b="0" dirty="0">
              <a:solidFill>
                <a:schemeClr val="accent5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48F5391A-5853-7D88-4525-A25943A6BA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3413" y="768288"/>
            <a:ext cx="3361072" cy="300053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ПОДВОДИМ ИТОГИ </a:t>
            </a:r>
            <a:r>
              <a:rPr lang="ru-RU" sz="1800" dirty="0">
                <a:solidFill>
                  <a:schemeClr val="accent3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2</a:t>
            </a:r>
            <a:br>
              <a:rPr lang="ru-RU" sz="18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0DD108E3-415F-9B66-9F39-BCB61B9F3325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17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061063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E79BD9E1-BAD2-91CA-4684-9905635EF916}"/>
              </a:ext>
            </a:extLst>
          </p:cNvPr>
          <p:cNvSpPr/>
          <p:nvPr/>
        </p:nvSpPr>
        <p:spPr>
          <a:xfrm>
            <a:off x="949611" y="1396285"/>
            <a:ext cx="5657668" cy="998415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BAF15017-DCFA-94AB-70F6-661D688D6A26}"/>
              </a:ext>
            </a:extLst>
          </p:cNvPr>
          <p:cNvSpPr/>
          <p:nvPr/>
        </p:nvSpPr>
        <p:spPr>
          <a:xfrm>
            <a:off x="949611" y="2507330"/>
            <a:ext cx="5657668" cy="998415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8E3AB03C-BF9A-2AB3-F339-C0AA38345DEF}"/>
              </a:ext>
            </a:extLst>
          </p:cNvPr>
          <p:cNvSpPr/>
          <p:nvPr/>
        </p:nvSpPr>
        <p:spPr>
          <a:xfrm>
            <a:off x="949611" y="3608543"/>
            <a:ext cx="5657668" cy="998415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39" name="Google Shape;339;p50"/>
          <p:cNvSpPr txBox="1"/>
          <p:nvPr/>
        </p:nvSpPr>
        <p:spPr>
          <a:xfrm>
            <a:off x="1217414" y="1570997"/>
            <a:ext cx="5133052" cy="95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buClr>
                <a:srgbClr val="000000"/>
              </a:buClr>
              <a:buSzPts val="1200"/>
            </a:pP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Марине 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пришло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сообщение в соцсети 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от близкой подруги, что она только что нашла ее фотографии с дня рождения, их разместили на странице кафе, где проходил праздник.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Для быстрого перехода 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подруга прислала Марине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картинку с </a:t>
            </a:r>
            <a:r>
              <a:rPr lang="en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QR-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кодом, который действует 10 минут.</a:t>
            </a:r>
          </a:p>
        </p:txBody>
      </p:sp>
      <p:sp>
        <p:nvSpPr>
          <p:cNvPr id="342" name="Google Shape;342;p50"/>
          <p:cNvSpPr txBox="1"/>
          <p:nvPr/>
        </p:nvSpPr>
        <p:spPr>
          <a:xfrm>
            <a:off x="1217414" y="2694393"/>
            <a:ext cx="5284040" cy="811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Даниле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 соцсети 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пришло сообщение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QR-кодом, что только сейчас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перейдя по нему, он сможет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практически бесплатно оформить 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слот на забег «Бежать нельзя остановиться», о котором он мечтал, но не мог себе позволить из-за нехватки денежных средств. Однако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предложение ограничено 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нужно действовать максимально быстро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5" name="Google Shape;345;p50"/>
          <p:cNvSpPr txBox="1"/>
          <p:nvPr/>
        </p:nvSpPr>
        <p:spPr>
          <a:xfrm>
            <a:off x="1217414" y="3721237"/>
            <a:ext cx="5205382" cy="811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buClr>
                <a:srgbClr val="000000"/>
              </a:buClr>
              <a:buSzPts val="1050"/>
            </a:pP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Мурату 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прислали сообщением инструкцию по блокировке транзакций из банка </a:t>
            </a:r>
            <a:r>
              <a:rPr lang="en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 “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Уважаемый Мурат! 30 минут назад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вашего счета пытались снять 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большую сумму денег. Зайдите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 приложение банка, сформируйте </a:t>
            </a:r>
            <a:r>
              <a:rPr lang="en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QR‑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код и отправьте его скриншот </a:t>
            </a:r>
            <a:b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на этот номер.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Это необходимое действие для отмены операции. С уважением, </a:t>
            </a:r>
            <a:r>
              <a:rPr lang="ru-RU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служба безопасности банка </a:t>
            </a:r>
            <a:r>
              <a:rPr lang="en" sz="10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N.”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4A6F17B-6E2F-D651-7930-A862EB1696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161" y="2567518"/>
            <a:ext cx="878038" cy="87803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30B666C-46F4-2EB0-39DB-45EDC56B12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20" y="3668731"/>
            <a:ext cx="882179" cy="87803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AC917A5-3BF2-EDB6-F7CC-638C1B2512D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161" y="1456473"/>
            <a:ext cx="882179" cy="878038"/>
          </a:xfrm>
          <a:prstGeom prst="rect">
            <a:avLst/>
          </a:prstGeom>
        </p:spPr>
      </p:pic>
      <p:sp>
        <p:nvSpPr>
          <p:cNvPr id="3" name="Google Shape;350;p50">
            <a:extLst>
              <a:ext uri="{FF2B5EF4-FFF2-40B4-BE49-F238E27FC236}">
                <a16:creationId xmlns:a16="http://schemas.microsoft.com/office/drawing/2014/main" id="{F99A0A9D-6606-DE87-1521-448E74BE9C47}"/>
              </a:ext>
            </a:extLst>
          </p:cNvPr>
          <p:cNvSpPr txBox="1"/>
          <p:nvPr/>
        </p:nvSpPr>
        <p:spPr>
          <a:xfrm>
            <a:off x="6901498" y="1325316"/>
            <a:ext cx="2242502" cy="68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400"/>
            </a:pP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Задача: выделить ситуацию мошенничества </a:t>
            </a:r>
            <a:b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использованием </a:t>
            </a:r>
            <a:r>
              <a:rPr lang="en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QR-</a:t>
            </a:r>
            <a:r>
              <a:rPr lang="ru-RU" sz="10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кода (возможно несколько вариантов)</a:t>
            </a:r>
          </a:p>
        </p:txBody>
      </p:sp>
      <p:sp>
        <p:nvSpPr>
          <p:cNvPr id="5" name="Прямоугольник с двумя скругленными соседними углами 4">
            <a:extLst>
              <a:ext uri="{FF2B5EF4-FFF2-40B4-BE49-F238E27FC236}">
                <a16:creationId xmlns:a16="http://schemas.microsoft.com/office/drawing/2014/main" id="{A1A03FC5-D900-7429-75A4-979FD72A810D}"/>
              </a:ext>
            </a:extLst>
          </p:cNvPr>
          <p:cNvSpPr/>
          <p:nvPr/>
        </p:nvSpPr>
        <p:spPr>
          <a:xfrm rot="16200000">
            <a:off x="6735656" y="2198616"/>
            <a:ext cx="2496277" cy="2320410"/>
          </a:xfrm>
          <a:prstGeom prst="round2Same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Google Shape;352;p50">
            <a:extLst>
              <a:ext uri="{FF2B5EF4-FFF2-40B4-BE49-F238E27FC236}">
                <a16:creationId xmlns:a16="http://schemas.microsoft.com/office/drawing/2014/main" id="{1A9D133C-D995-0168-CBB9-C0F235069F47}"/>
              </a:ext>
            </a:extLst>
          </p:cNvPr>
          <p:cNvSpPr/>
          <p:nvPr/>
        </p:nvSpPr>
        <p:spPr>
          <a:xfrm>
            <a:off x="7150017" y="2196513"/>
            <a:ext cx="2088744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ОТВЕТЫ ДЕТЕКТИВНЫХ АГЕНТСТВ: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7" name="Google Shape;353;p50">
            <a:extLst>
              <a:ext uri="{FF2B5EF4-FFF2-40B4-BE49-F238E27FC236}">
                <a16:creationId xmlns:a16="http://schemas.microsoft.com/office/drawing/2014/main" id="{F3A287E0-86F9-65CA-C54C-95EEC373A918}"/>
              </a:ext>
            </a:extLst>
          </p:cNvPr>
          <p:cNvSpPr/>
          <p:nvPr/>
        </p:nvSpPr>
        <p:spPr>
          <a:xfrm>
            <a:off x="7173758" y="2934638"/>
            <a:ext cx="1115392" cy="157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1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2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3 =</a:t>
            </a:r>
            <a:endParaRPr sz="14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2000"/>
            </a:pP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  <a:p>
            <a:pPr algn="l">
              <a:buClr>
                <a:srgbClr val="000000"/>
              </a:buClr>
              <a:buSzPts val="2000"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ДА 4 =</a:t>
            </a: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</p:txBody>
      </p:sp>
      <p:sp>
        <p:nvSpPr>
          <p:cNvPr id="8" name="Google Shape;351;p50">
            <a:extLst>
              <a:ext uri="{FF2B5EF4-FFF2-40B4-BE49-F238E27FC236}">
                <a16:creationId xmlns:a16="http://schemas.microsoft.com/office/drawing/2014/main" id="{CD5BB832-B30A-898A-B090-97E0260670CC}"/>
              </a:ext>
            </a:extLst>
          </p:cNvPr>
          <p:cNvSpPr/>
          <p:nvPr/>
        </p:nvSpPr>
        <p:spPr>
          <a:xfrm>
            <a:off x="577814" y="1051553"/>
            <a:ext cx="2809013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500" b="0" dirty="0">
                <a:solidFill>
                  <a:schemeClr val="accent5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Правильные ответы</a:t>
            </a:r>
            <a:endParaRPr lang="ru-RU" sz="1500" b="0" dirty="0">
              <a:solidFill>
                <a:schemeClr val="accent5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F3EB591E-DB7A-054C-1DD4-CEB69DAEC5FF}"/>
              </a:ext>
            </a:extLst>
          </p:cNvPr>
          <p:cNvSpPr txBox="1">
            <a:spLocks/>
          </p:cNvSpPr>
          <p:nvPr/>
        </p:nvSpPr>
        <p:spPr>
          <a:xfrm>
            <a:off x="633413" y="768288"/>
            <a:ext cx="3361072" cy="30005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+mn-ea"/>
                <a:cs typeface="+mn-cs"/>
                <a:sym typeface="Helvetica Neue Medium"/>
              </a:defRPr>
            </a:lvl1pPr>
            <a:lvl2pPr marL="0" marR="0" indent="15430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30861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46291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61722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77152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92583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108013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123444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hangingPunct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ПОДВОДИМ ИТОГИ </a:t>
            </a:r>
            <a:r>
              <a:rPr lang="ru-RU" dirty="0">
                <a:solidFill>
                  <a:schemeClr val="accent3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3</a:t>
            </a:r>
            <a:br>
              <a:rPr lang="ru-RU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31BE4BC5-EB70-550D-E222-766F647BF642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18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4365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5"/>
          <p:cNvSpPr/>
          <p:nvPr/>
        </p:nvSpPr>
        <p:spPr>
          <a:xfrm>
            <a:off x="546388" y="3212021"/>
            <a:ext cx="775042" cy="4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l">
              <a:buClr>
                <a:srgbClr val="000000"/>
              </a:buClr>
              <a:buSzPts val="800"/>
            </a:pPr>
            <a:endParaRPr sz="600" b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5"/>
          <p:cNvSpPr/>
          <p:nvPr/>
        </p:nvSpPr>
        <p:spPr>
          <a:xfrm>
            <a:off x="238828" y="1154172"/>
            <a:ext cx="2668275" cy="30005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ru-RU" sz="15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1</a:t>
            </a:r>
            <a:endParaRPr sz="15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412" name="Google Shape;412;p5"/>
          <p:cNvSpPr/>
          <p:nvPr/>
        </p:nvSpPr>
        <p:spPr>
          <a:xfrm>
            <a:off x="3166924" y="1154172"/>
            <a:ext cx="2810152" cy="30005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ru-RU" sz="15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2</a:t>
            </a:r>
            <a:endParaRPr sz="15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414" name="Google Shape;414;p5"/>
          <p:cNvSpPr/>
          <p:nvPr/>
        </p:nvSpPr>
        <p:spPr>
          <a:xfrm>
            <a:off x="6123224" y="1154172"/>
            <a:ext cx="2668313" cy="30005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ru-RU" sz="1500" dirty="0">
                <a:solidFill>
                  <a:schemeClr val="bg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3</a:t>
            </a:r>
            <a:endParaRPr sz="15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422" name="Google Shape;422;p5"/>
          <p:cNvSpPr txBox="1"/>
          <p:nvPr/>
        </p:nvSpPr>
        <p:spPr>
          <a:xfrm>
            <a:off x="3277308" y="2639971"/>
            <a:ext cx="1273214" cy="4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Поговорила </a:t>
            </a:r>
            <a:br>
              <a:rPr lang="en-US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администратором центра репетиторства</a:t>
            </a:r>
            <a:endParaRPr sz="8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425" name="Google Shape;425;p5"/>
          <p:cNvSpPr txBox="1"/>
          <p:nvPr/>
        </p:nvSpPr>
        <p:spPr>
          <a:xfrm>
            <a:off x="4768450" y="2645320"/>
            <a:ext cx="1075084" cy="4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Поговорил</a:t>
            </a:r>
            <a:br>
              <a:rPr lang="ru-RU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потенциальным работодателем</a:t>
            </a:r>
            <a:endParaRPr sz="8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427" name="Google Shape;427;p5"/>
          <p:cNvSpPr/>
          <p:nvPr/>
        </p:nvSpPr>
        <p:spPr>
          <a:xfrm>
            <a:off x="2212496" y="4498738"/>
            <a:ext cx="775042" cy="4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l">
              <a:buClr>
                <a:srgbClr val="000000"/>
              </a:buClr>
              <a:buSzPts val="800"/>
            </a:pPr>
            <a:endParaRPr sz="600" b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5"/>
          <p:cNvSpPr txBox="1"/>
          <p:nvPr/>
        </p:nvSpPr>
        <p:spPr>
          <a:xfrm>
            <a:off x="3406935" y="4173464"/>
            <a:ext cx="1062855" cy="370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338" tIns="69338" rIns="69338" bIns="0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Поговорил </a:t>
            </a:r>
            <a:br>
              <a:rPr lang="ru-RU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«другом друга»</a:t>
            </a:r>
            <a:endParaRPr sz="8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434" name="Google Shape;434;p5"/>
          <p:cNvSpPr/>
          <p:nvPr/>
        </p:nvSpPr>
        <p:spPr>
          <a:xfrm>
            <a:off x="6605838" y="3148101"/>
            <a:ext cx="775042" cy="4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l">
              <a:buClr>
                <a:srgbClr val="000000"/>
              </a:buClr>
              <a:buSzPts val="800"/>
            </a:pPr>
            <a:endParaRPr sz="600" b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5"/>
          <p:cNvSpPr/>
          <p:nvPr/>
        </p:nvSpPr>
        <p:spPr>
          <a:xfrm>
            <a:off x="7458418" y="3148101"/>
            <a:ext cx="775042" cy="4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l">
              <a:buClr>
                <a:srgbClr val="000000"/>
              </a:buClr>
              <a:buSzPts val="800"/>
            </a:pPr>
            <a:endParaRPr sz="600" b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5"/>
          <p:cNvSpPr/>
          <p:nvPr/>
        </p:nvSpPr>
        <p:spPr>
          <a:xfrm>
            <a:off x="6605838" y="4535694"/>
            <a:ext cx="775042" cy="4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l">
              <a:buClr>
                <a:srgbClr val="000000"/>
              </a:buClr>
              <a:buSzPts val="800"/>
            </a:pPr>
            <a:endParaRPr sz="600" b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5" name="Google Shape;445;p5"/>
          <p:cNvSpPr txBox="1"/>
          <p:nvPr/>
        </p:nvSpPr>
        <p:spPr>
          <a:xfrm>
            <a:off x="4614892" y="4221032"/>
            <a:ext cx="1382200" cy="290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300"/>
            </a:pPr>
            <a:r>
              <a:rPr lang="ru-RU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Поговорила</a:t>
            </a:r>
            <a:br>
              <a:rPr lang="ru-RU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8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представителем банка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30DFFB37-C7BB-4D9C-B3E6-89910C128FB7}"/>
              </a:ext>
            </a:extLst>
          </p:cNvPr>
          <p:cNvGrpSpPr/>
          <p:nvPr/>
        </p:nvGrpSpPr>
        <p:grpSpPr>
          <a:xfrm>
            <a:off x="1010251" y="3125706"/>
            <a:ext cx="882179" cy="1168146"/>
            <a:chOff x="614830" y="3366138"/>
            <a:chExt cx="882179" cy="1168146"/>
          </a:xfrm>
        </p:grpSpPr>
        <p:sp>
          <p:nvSpPr>
            <p:cNvPr id="4" name="Google Shape;242;p2">
              <a:extLst>
                <a:ext uri="{FF2B5EF4-FFF2-40B4-BE49-F238E27FC236}">
                  <a16:creationId xmlns:a16="http://schemas.microsoft.com/office/drawing/2014/main" id="{411FE21B-4377-78F8-F847-BA676F3B78B9}"/>
                </a:ext>
              </a:extLst>
            </p:cNvPr>
            <p:cNvSpPr txBox="1"/>
            <p:nvPr/>
          </p:nvSpPr>
          <p:spPr>
            <a:xfrm>
              <a:off x="614830" y="4237325"/>
              <a:ext cx="882179" cy="29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050" dirty="0">
                  <a:latin typeface="Arial"/>
                  <a:ea typeface="Arial"/>
                  <a:cs typeface="Arial"/>
                  <a:sym typeface="Arial"/>
                </a:rPr>
                <a:t>Данила</a:t>
              </a:r>
              <a:endParaRPr sz="105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581DB951-454C-447C-8A50-A29A5FF22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971" y="3366138"/>
              <a:ext cx="878038" cy="878038"/>
            </a:xfrm>
            <a:prstGeom prst="rect">
              <a:avLst/>
            </a:prstGeom>
          </p:spPr>
        </p:pic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8DA136BD-48A1-AAA8-679D-99163F124433}"/>
              </a:ext>
            </a:extLst>
          </p:cNvPr>
          <p:cNvGrpSpPr/>
          <p:nvPr/>
        </p:nvGrpSpPr>
        <p:grpSpPr>
          <a:xfrm>
            <a:off x="6988023" y="3125706"/>
            <a:ext cx="882179" cy="1088676"/>
            <a:chOff x="-702137" y="2792226"/>
            <a:chExt cx="882179" cy="1088676"/>
          </a:xfrm>
        </p:grpSpPr>
        <p:sp>
          <p:nvSpPr>
            <p:cNvPr id="3" name="Google Shape;237;p2">
              <a:extLst>
                <a:ext uri="{FF2B5EF4-FFF2-40B4-BE49-F238E27FC236}">
                  <a16:creationId xmlns:a16="http://schemas.microsoft.com/office/drawing/2014/main" id="{978F48B1-FAB4-4A02-0976-D2202EDC1F92}"/>
                </a:ext>
              </a:extLst>
            </p:cNvPr>
            <p:cNvSpPr txBox="1"/>
            <p:nvPr/>
          </p:nvSpPr>
          <p:spPr>
            <a:xfrm>
              <a:off x="-688260" y="3752789"/>
              <a:ext cx="866231" cy="1281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050" dirty="0">
                  <a:latin typeface="Arial"/>
                  <a:ea typeface="Arial"/>
                  <a:cs typeface="Arial"/>
                  <a:sym typeface="Arial"/>
                </a:rPr>
                <a:t>Мурат </a:t>
              </a:r>
              <a:endParaRPr sz="105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99973C98-E42E-CCBA-7210-9B3CE6CF69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02137" y="2792226"/>
              <a:ext cx="882179" cy="878038"/>
            </a:xfrm>
            <a:prstGeom prst="rect">
              <a:avLst/>
            </a:prstGeom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ED12ACD-D26E-90DC-DB29-BDFE44B2FDDE}"/>
              </a:ext>
            </a:extLst>
          </p:cNvPr>
          <p:cNvGrpSpPr/>
          <p:nvPr/>
        </p:nvGrpSpPr>
        <p:grpSpPr>
          <a:xfrm>
            <a:off x="531281" y="1615292"/>
            <a:ext cx="882179" cy="1132546"/>
            <a:chOff x="-1869309" y="1581297"/>
            <a:chExt cx="882179" cy="1132546"/>
          </a:xfrm>
        </p:grpSpPr>
        <p:sp>
          <p:nvSpPr>
            <p:cNvPr id="11" name="Google Shape;244;p2">
              <a:extLst>
                <a:ext uri="{FF2B5EF4-FFF2-40B4-BE49-F238E27FC236}">
                  <a16:creationId xmlns:a16="http://schemas.microsoft.com/office/drawing/2014/main" id="{018474C4-5895-CEB8-FC3A-88E70B1241E4}"/>
                </a:ext>
              </a:extLst>
            </p:cNvPr>
            <p:cNvSpPr txBox="1"/>
            <p:nvPr/>
          </p:nvSpPr>
          <p:spPr>
            <a:xfrm>
              <a:off x="-1869309" y="2483143"/>
              <a:ext cx="866231" cy="23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050" dirty="0">
                  <a:latin typeface="Arial"/>
                  <a:ea typeface="Arial"/>
                  <a:cs typeface="Arial"/>
                  <a:sym typeface="Arial"/>
                </a:rPr>
                <a:t>Алексей </a:t>
              </a:r>
              <a:endParaRPr sz="105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FC80EA56-85A9-FD51-5DAF-81DDC76817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869309" y="1581297"/>
              <a:ext cx="882179" cy="882179"/>
            </a:xfrm>
            <a:prstGeom prst="rect">
              <a:avLst/>
            </a:prstGeom>
          </p:spPr>
        </p:pic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DDFFA89-687E-1476-8F55-552A81A27C2E}"/>
              </a:ext>
            </a:extLst>
          </p:cNvPr>
          <p:cNvGrpSpPr/>
          <p:nvPr/>
        </p:nvGrpSpPr>
        <p:grpSpPr>
          <a:xfrm>
            <a:off x="1682960" y="1615292"/>
            <a:ext cx="878039" cy="1132546"/>
            <a:chOff x="1880493" y="1811104"/>
            <a:chExt cx="878039" cy="1132546"/>
          </a:xfrm>
        </p:grpSpPr>
        <p:sp>
          <p:nvSpPr>
            <p:cNvPr id="9" name="Google Shape;237;p2">
              <a:extLst>
                <a:ext uri="{FF2B5EF4-FFF2-40B4-BE49-F238E27FC236}">
                  <a16:creationId xmlns:a16="http://schemas.microsoft.com/office/drawing/2014/main" id="{1A717AF7-86FF-23F2-6B56-6CA30F1D10B8}"/>
                </a:ext>
              </a:extLst>
            </p:cNvPr>
            <p:cNvSpPr txBox="1"/>
            <p:nvPr/>
          </p:nvSpPr>
          <p:spPr>
            <a:xfrm>
              <a:off x="1892301" y="2712950"/>
              <a:ext cx="866231" cy="23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050" dirty="0">
                  <a:latin typeface="Arial"/>
                  <a:ea typeface="Arial"/>
                  <a:cs typeface="Arial"/>
                  <a:sym typeface="Arial"/>
                </a:rPr>
                <a:t>Виолетта </a:t>
              </a:r>
              <a:endParaRPr sz="105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AE4A1F7E-E737-51EE-141B-CA480C1E5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0493" y="1811104"/>
              <a:ext cx="878038" cy="882179"/>
            </a:xfrm>
            <a:prstGeom prst="rect">
              <a:avLst/>
            </a:prstGeom>
          </p:spPr>
        </p:pic>
      </p:grpSp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EC6651D2-D98E-D9EE-8F62-B476039854A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3412" y="757506"/>
            <a:ext cx="2810153" cy="323153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ПОДВОДИМ ИТОГИ</a:t>
            </a:r>
            <a:br>
              <a:rPr lang="ru-RU" sz="18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17D7B67E-9889-0EE9-B84E-2E288CD10CF3}"/>
              </a:ext>
            </a:extLst>
          </p:cNvPr>
          <p:cNvGrpSpPr/>
          <p:nvPr/>
        </p:nvGrpSpPr>
        <p:grpSpPr>
          <a:xfrm>
            <a:off x="3490031" y="1615292"/>
            <a:ext cx="896662" cy="1165229"/>
            <a:chOff x="-3034410" y="1581297"/>
            <a:chExt cx="896662" cy="1165229"/>
          </a:xfrm>
        </p:grpSpPr>
        <p:sp>
          <p:nvSpPr>
            <p:cNvPr id="37" name="Google Shape;242;p2">
              <a:extLst>
                <a:ext uri="{FF2B5EF4-FFF2-40B4-BE49-F238E27FC236}">
                  <a16:creationId xmlns:a16="http://schemas.microsoft.com/office/drawing/2014/main" id="{F739027D-D816-714C-DD58-AFB8E96071AE}"/>
                </a:ext>
              </a:extLst>
            </p:cNvPr>
            <p:cNvSpPr txBox="1"/>
            <p:nvPr/>
          </p:nvSpPr>
          <p:spPr>
            <a:xfrm>
              <a:off x="-3015787" y="2449567"/>
              <a:ext cx="878039" cy="29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050" dirty="0">
                  <a:latin typeface="Arial"/>
                  <a:ea typeface="Arial"/>
                  <a:cs typeface="Arial"/>
                  <a:sym typeface="Arial"/>
                </a:rPr>
                <a:t>Марина </a:t>
              </a:r>
              <a:endParaRPr sz="105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8" name="Рисунок 37">
              <a:extLst>
                <a:ext uri="{FF2B5EF4-FFF2-40B4-BE49-F238E27FC236}">
                  <a16:creationId xmlns:a16="http://schemas.microsoft.com/office/drawing/2014/main" id="{AF27263E-481A-D71A-7B24-90695207D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034410" y="1581297"/>
              <a:ext cx="882179" cy="878038"/>
            </a:xfrm>
            <a:prstGeom prst="rect">
              <a:avLst/>
            </a:prstGeom>
          </p:spPr>
        </p:pic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0AF10D8F-2B6D-E417-8C2A-F8119E01D3D1}"/>
              </a:ext>
            </a:extLst>
          </p:cNvPr>
          <p:cNvGrpSpPr/>
          <p:nvPr/>
        </p:nvGrpSpPr>
        <p:grpSpPr>
          <a:xfrm>
            <a:off x="4864903" y="1615292"/>
            <a:ext cx="882179" cy="1106986"/>
            <a:chOff x="-1869309" y="1581297"/>
            <a:chExt cx="882179" cy="1106986"/>
          </a:xfrm>
        </p:grpSpPr>
        <p:sp>
          <p:nvSpPr>
            <p:cNvPr id="40" name="Google Shape;244;p2">
              <a:extLst>
                <a:ext uri="{FF2B5EF4-FFF2-40B4-BE49-F238E27FC236}">
                  <a16:creationId xmlns:a16="http://schemas.microsoft.com/office/drawing/2014/main" id="{1991E1C6-022F-135B-666B-D138FE08EEFF}"/>
                </a:ext>
              </a:extLst>
            </p:cNvPr>
            <p:cNvSpPr txBox="1"/>
            <p:nvPr/>
          </p:nvSpPr>
          <p:spPr>
            <a:xfrm>
              <a:off x="-1869309" y="2457583"/>
              <a:ext cx="866231" cy="23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050" dirty="0">
                  <a:latin typeface="Arial"/>
                  <a:ea typeface="Arial"/>
                  <a:cs typeface="Arial"/>
                  <a:sym typeface="Arial"/>
                </a:rPr>
                <a:t>Алексей </a:t>
              </a:r>
              <a:endParaRPr sz="105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43EF151C-0697-95D4-573A-B82E80BEE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869309" y="1581297"/>
              <a:ext cx="882179" cy="882179"/>
            </a:xfrm>
            <a:prstGeom prst="rect">
              <a:avLst/>
            </a:prstGeom>
          </p:spPr>
        </p:pic>
      </p:grp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2716B39-0CD3-50BE-4870-A857FE9F7831}"/>
              </a:ext>
            </a:extLst>
          </p:cNvPr>
          <p:cNvGrpSpPr/>
          <p:nvPr/>
        </p:nvGrpSpPr>
        <p:grpSpPr>
          <a:xfrm>
            <a:off x="3497273" y="3132356"/>
            <a:ext cx="882179" cy="1168147"/>
            <a:chOff x="614830" y="3366138"/>
            <a:chExt cx="882179" cy="1168147"/>
          </a:xfrm>
        </p:grpSpPr>
        <p:sp>
          <p:nvSpPr>
            <p:cNvPr id="43" name="Google Shape;242;p2">
              <a:extLst>
                <a:ext uri="{FF2B5EF4-FFF2-40B4-BE49-F238E27FC236}">
                  <a16:creationId xmlns:a16="http://schemas.microsoft.com/office/drawing/2014/main" id="{2DD29565-03FC-3897-01EE-5BFC920AF196}"/>
                </a:ext>
              </a:extLst>
            </p:cNvPr>
            <p:cNvSpPr txBox="1"/>
            <p:nvPr/>
          </p:nvSpPr>
          <p:spPr>
            <a:xfrm>
              <a:off x="614830" y="4237326"/>
              <a:ext cx="882179" cy="29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050" dirty="0">
                  <a:latin typeface="Arial"/>
                  <a:ea typeface="Arial"/>
                  <a:cs typeface="Arial"/>
                  <a:sym typeface="Arial"/>
                </a:rPr>
                <a:t>Данила</a:t>
              </a:r>
              <a:endParaRPr sz="105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4" name="Рисунок 43">
              <a:extLst>
                <a:ext uri="{FF2B5EF4-FFF2-40B4-BE49-F238E27FC236}">
                  <a16:creationId xmlns:a16="http://schemas.microsoft.com/office/drawing/2014/main" id="{EA62A5C0-5CB7-44ED-3CBA-B17A47DB4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971" y="3366138"/>
              <a:ext cx="878038" cy="878038"/>
            </a:xfrm>
            <a:prstGeom prst="rect">
              <a:avLst/>
            </a:prstGeom>
          </p:spPr>
        </p:pic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8C9AE296-F4C8-895D-BC21-CF950700E05E}"/>
              </a:ext>
            </a:extLst>
          </p:cNvPr>
          <p:cNvGrpSpPr/>
          <p:nvPr/>
        </p:nvGrpSpPr>
        <p:grpSpPr>
          <a:xfrm>
            <a:off x="4866973" y="3132356"/>
            <a:ext cx="878039" cy="1105046"/>
            <a:chOff x="1880493" y="1811104"/>
            <a:chExt cx="878039" cy="1105046"/>
          </a:xfrm>
        </p:grpSpPr>
        <p:sp>
          <p:nvSpPr>
            <p:cNvPr id="46" name="Google Shape;237;p2">
              <a:extLst>
                <a:ext uri="{FF2B5EF4-FFF2-40B4-BE49-F238E27FC236}">
                  <a16:creationId xmlns:a16="http://schemas.microsoft.com/office/drawing/2014/main" id="{66637CDD-6B7A-F43B-D01B-975F0D498F01}"/>
                </a:ext>
              </a:extLst>
            </p:cNvPr>
            <p:cNvSpPr txBox="1"/>
            <p:nvPr/>
          </p:nvSpPr>
          <p:spPr>
            <a:xfrm>
              <a:off x="1892301" y="2685450"/>
              <a:ext cx="866231" cy="23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050" dirty="0">
                  <a:latin typeface="Arial"/>
                  <a:ea typeface="Arial"/>
                  <a:cs typeface="Arial"/>
                  <a:sym typeface="Arial"/>
                </a:rPr>
                <a:t>Виолетта </a:t>
              </a:r>
              <a:endParaRPr sz="105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387E5A1D-3326-333A-AA2D-3C516A541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0493" y="1811104"/>
              <a:ext cx="878038" cy="882179"/>
            </a:xfrm>
            <a:prstGeom prst="rect">
              <a:avLst/>
            </a:prstGeom>
          </p:spPr>
        </p:pic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903D2E3F-5F1A-EB8B-6129-928BB3E20671}"/>
              </a:ext>
            </a:extLst>
          </p:cNvPr>
          <p:cNvGrpSpPr/>
          <p:nvPr/>
        </p:nvGrpSpPr>
        <p:grpSpPr>
          <a:xfrm>
            <a:off x="6394815" y="1615292"/>
            <a:ext cx="896662" cy="1198805"/>
            <a:chOff x="-3034410" y="1581297"/>
            <a:chExt cx="896662" cy="1198805"/>
          </a:xfrm>
        </p:grpSpPr>
        <p:sp>
          <p:nvSpPr>
            <p:cNvPr id="49" name="Google Shape;242;p2">
              <a:extLst>
                <a:ext uri="{FF2B5EF4-FFF2-40B4-BE49-F238E27FC236}">
                  <a16:creationId xmlns:a16="http://schemas.microsoft.com/office/drawing/2014/main" id="{E23BE079-00A3-16D7-5707-FB69F5058386}"/>
                </a:ext>
              </a:extLst>
            </p:cNvPr>
            <p:cNvSpPr txBox="1"/>
            <p:nvPr/>
          </p:nvSpPr>
          <p:spPr>
            <a:xfrm>
              <a:off x="-3015787" y="2483143"/>
              <a:ext cx="878039" cy="29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050" dirty="0">
                  <a:latin typeface="Arial"/>
                  <a:ea typeface="Arial"/>
                  <a:cs typeface="Arial"/>
                  <a:sym typeface="Arial"/>
                </a:rPr>
                <a:t>Марина </a:t>
              </a:r>
              <a:endParaRPr sz="105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DAC54957-3C26-25D8-0F89-BB542015DA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034410" y="1581297"/>
              <a:ext cx="882179" cy="878038"/>
            </a:xfrm>
            <a:prstGeom prst="rect">
              <a:avLst/>
            </a:prstGeom>
          </p:spPr>
        </p:pic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630BFB8B-BA1F-247F-E00A-1098ED12BA74}"/>
              </a:ext>
            </a:extLst>
          </p:cNvPr>
          <p:cNvGrpSpPr/>
          <p:nvPr/>
        </p:nvGrpSpPr>
        <p:grpSpPr>
          <a:xfrm>
            <a:off x="7581247" y="1615292"/>
            <a:ext cx="882179" cy="1257522"/>
            <a:chOff x="614830" y="3366138"/>
            <a:chExt cx="882179" cy="1257522"/>
          </a:xfrm>
        </p:grpSpPr>
        <p:sp>
          <p:nvSpPr>
            <p:cNvPr id="52" name="Google Shape;242;p2">
              <a:extLst>
                <a:ext uri="{FF2B5EF4-FFF2-40B4-BE49-F238E27FC236}">
                  <a16:creationId xmlns:a16="http://schemas.microsoft.com/office/drawing/2014/main" id="{4F0B046E-960C-0DDB-6976-60E44C323427}"/>
                </a:ext>
              </a:extLst>
            </p:cNvPr>
            <p:cNvSpPr txBox="1"/>
            <p:nvPr/>
          </p:nvSpPr>
          <p:spPr>
            <a:xfrm>
              <a:off x="614830" y="4326701"/>
              <a:ext cx="882179" cy="2969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9338" tIns="69338" rIns="69338" bIns="0" anchor="t" anchorCtr="0">
              <a:noAutofit/>
            </a:bodyPr>
            <a:lstStyle/>
            <a:p>
              <a:pPr>
                <a:lnSpc>
                  <a:spcPct val="90000"/>
                </a:lnSpc>
                <a:buClr>
                  <a:srgbClr val="000000"/>
                </a:buClr>
                <a:buSzPts val="1300"/>
              </a:pPr>
              <a:r>
                <a:rPr lang="ru-RU" sz="1050" dirty="0">
                  <a:latin typeface="Arial"/>
                  <a:ea typeface="Arial"/>
                  <a:cs typeface="Arial"/>
                  <a:sym typeface="Arial"/>
                </a:rPr>
                <a:t>Данила</a:t>
              </a:r>
              <a:endParaRPr sz="105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3" name="Рисунок 52">
              <a:extLst>
                <a:ext uri="{FF2B5EF4-FFF2-40B4-BE49-F238E27FC236}">
                  <a16:creationId xmlns:a16="http://schemas.microsoft.com/office/drawing/2014/main" id="{97BF7AC5-877C-A938-84C8-C7848A3FAD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971" y="3366138"/>
              <a:ext cx="878038" cy="878038"/>
            </a:xfrm>
            <a:prstGeom prst="rect">
              <a:avLst/>
            </a:prstGeom>
          </p:spPr>
        </p:pic>
      </p:grp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6A727A63-146D-B40C-388A-49F888C86F8F}"/>
              </a:ext>
            </a:extLst>
          </p:cNvPr>
          <p:cNvSpPr/>
          <p:nvPr/>
        </p:nvSpPr>
        <p:spPr>
          <a:xfrm>
            <a:off x="238828" y="1454224"/>
            <a:ext cx="2668275" cy="3132000"/>
          </a:xfrm>
          <a:prstGeom prst="rect">
            <a:avLst/>
          </a:prstGeom>
          <a:noFill/>
          <a:ln w="9525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A1431CAB-FE08-A61D-94AC-239C243BB5D5}"/>
              </a:ext>
            </a:extLst>
          </p:cNvPr>
          <p:cNvSpPr/>
          <p:nvPr/>
        </p:nvSpPr>
        <p:spPr>
          <a:xfrm>
            <a:off x="3166924" y="1454224"/>
            <a:ext cx="2810152" cy="3132000"/>
          </a:xfrm>
          <a:prstGeom prst="rect">
            <a:avLst/>
          </a:prstGeom>
          <a:noFill/>
          <a:ln w="9525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7F319CF2-35D5-4EEC-3F8F-934A7533300F}"/>
              </a:ext>
            </a:extLst>
          </p:cNvPr>
          <p:cNvSpPr/>
          <p:nvPr/>
        </p:nvSpPr>
        <p:spPr>
          <a:xfrm>
            <a:off x="6138565" y="1454224"/>
            <a:ext cx="2652972" cy="3132000"/>
          </a:xfrm>
          <a:prstGeom prst="rect">
            <a:avLst/>
          </a:prstGeom>
          <a:noFill/>
          <a:ln w="9525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0820A8C4-323E-93C0-1F09-3A6FD6499F22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19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1;g2eda0f3e3de_1_0">
            <a:extLst>
              <a:ext uri="{FF2B5EF4-FFF2-40B4-BE49-F238E27FC236}">
                <a16:creationId xmlns:a16="http://schemas.microsoft.com/office/drawing/2014/main" id="{DF90A1F8-7995-0B9D-A080-AD3DF093AD5B}"/>
              </a:ext>
            </a:extLst>
          </p:cNvPr>
          <p:cNvSpPr txBox="1">
            <a:spLocks/>
          </p:cNvSpPr>
          <p:nvPr/>
        </p:nvSpPr>
        <p:spPr>
          <a:xfrm>
            <a:off x="480712" y="773248"/>
            <a:ext cx="2295169" cy="327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lvl1pPr marL="0" marR="0" indent="0" algn="l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+mn-ea"/>
                <a:cs typeface="+mn-cs"/>
                <a:sym typeface="Helvetica Neue Medium"/>
              </a:defRPr>
            </a:lvl1pPr>
            <a:lvl2pPr marL="0" marR="0" indent="15430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30861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46291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61722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77152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92583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108013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123444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hangingPunct="1">
              <a:lnSpc>
                <a:spcPct val="90000"/>
              </a:lnSpc>
              <a:buSzPct val="111111"/>
            </a:pPr>
            <a:r>
              <a:rPr lang="ru-RU" b="0" i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Детективная игра: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C3FA112-9C88-B049-F936-279962CBA81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172" y="1100396"/>
            <a:ext cx="8439656" cy="4070604"/>
          </a:xfrm>
          <a:prstGeom prst="rect">
            <a:avLst/>
          </a:prstGeom>
        </p:spPr>
      </p:pic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DABC18E1-CB09-CCC6-3657-45EA55E22757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12020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24bc45af30e_0_56"/>
          <p:cNvSpPr txBox="1"/>
          <p:nvPr/>
        </p:nvSpPr>
        <p:spPr>
          <a:xfrm>
            <a:off x="5743874" y="1717298"/>
            <a:ext cx="3022746" cy="2685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4400"/>
            </a:pPr>
            <a:r>
              <a:rPr lang="ru-RU" sz="340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СЛОВО ДНЯ:</a:t>
            </a:r>
            <a:endParaRPr sz="340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3200"/>
            </a:pPr>
            <a:r>
              <a:rPr lang="ru-RU" sz="3400" b="0" dirty="0">
                <a:solidFill>
                  <a:schemeClr val="accent4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СЛОВОМ ДНЯ ДЛЯ МЕНЯ СТАЛО …..</a:t>
            </a:r>
            <a:endParaRPr sz="3400" b="0" dirty="0">
              <a:solidFill>
                <a:schemeClr val="accent4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FDC955-7F6B-A749-9B40-52C9C487BF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178" y="982413"/>
            <a:ext cx="622673" cy="6287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A2205C3-4383-5B07-5CD4-380D6CDC10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597198" y="1143483"/>
            <a:ext cx="465961" cy="467648"/>
          </a:xfrm>
          <a:prstGeom prst="rect">
            <a:avLst/>
          </a:prstGeom>
        </p:spPr>
      </p:pic>
      <p:sp>
        <p:nvSpPr>
          <p:cNvPr id="10" name="Google Shape;453;g24bc45af30e_0_56">
            <a:extLst>
              <a:ext uri="{FF2B5EF4-FFF2-40B4-BE49-F238E27FC236}">
                <a16:creationId xmlns:a16="http://schemas.microsoft.com/office/drawing/2014/main" id="{4C07F15B-AA60-45E9-680F-B286D9DE0716}"/>
              </a:ext>
            </a:extLst>
          </p:cNvPr>
          <p:cNvSpPr txBox="1">
            <a:spLocks/>
          </p:cNvSpPr>
          <p:nvPr/>
        </p:nvSpPr>
        <p:spPr>
          <a:xfrm>
            <a:off x="377381" y="1171249"/>
            <a:ext cx="4030028" cy="490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lvl1pPr marL="0" marR="0" indent="0" algn="l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+mn-ea"/>
                <a:cs typeface="+mn-cs"/>
                <a:sym typeface="Helvetica Neue Medium"/>
              </a:defRPr>
            </a:lvl1pPr>
            <a:lvl2pPr marL="0" marR="0" indent="15430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30861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46291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61722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77152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92583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108013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123444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hangingPunct="1">
              <a:buSzPct val="111111"/>
            </a:pPr>
            <a:r>
              <a:rPr lang="ru-RU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Что вы поняли / узнали сегодня:</a:t>
            </a:r>
          </a:p>
        </p:txBody>
      </p:sp>
      <p:sp>
        <p:nvSpPr>
          <p:cNvPr id="11" name="Google Shape;454;g24bc45af30e_0_56">
            <a:extLst>
              <a:ext uri="{FF2B5EF4-FFF2-40B4-BE49-F238E27FC236}">
                <a16:creationId xmlns:a16="http://schemas.microsoft.com/office/drawing/2014/main" id="{12C55212-9777-01DD-1B67-FA6FF39DF941}"/>
              </a:ext>
            </a:extLst>
          </p:cNvPr>
          <p:cNvSpPr txBox="1">
            <a:spLocks/>
          </p:cNvSpPr>
          <p:nvPr/>
        </p:nvSpPr>
        <p:spPr>
          <a:xfrm>
            <a:off x="377380" y="1803845"/>
            <a:ext cx="4542092" cy="2975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hangingPunct="1">
              <a:spcBef>
                <a:spcPts val="0"/>
              </a:spcBef>
              <a:buSzPct val="100000"/>
            </a:pPr>
            <a:r>
              <a:rPr lang="ru-RU" sz="18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 том, что такое </a:t>
            </a:r>
            <a:r>
              <a:rPr lang="ru-RU" sz="1800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дроппинг</a:t>
            </a:r>
            <a:r>
              <a:rPr lang="ru-RU" sz="18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</a:t>
            </a:r>
            <a:r>
              <a:rPr lang="ru-RU" sz="1800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вишинг</a:t>
            </a:r>
            <a:r>
              <a:rPr lang="ru-RU" sz="18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мошенничество с </a:t>
            </a:r>
            <a:r>
              <a:rPr lang="en" sz="18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QR-</a:t>
            </a:r>
            <a:r>
              <a:rPr lang="ru-RU" sz="18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кодами?</a:t>
            </a:r>
          </a:p>
          <a:p>
            <a:pPr marL="500063" indent="-285750" hangingPunct="1">
              <a:spcBef>
                <a:spcPts val="0"/>
              </a:spcBef>
              <a:buSzPct val="60810"/>
            </a:pPr>
            <a:endParaRPr lang="ru-RU" sz="18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hangingPunct="1">
              <a:spcBef>
                <a:spcPts val="0"/>
              </a:spcBef>
              <a:buSzPct val="100000"/>
            </a:pPr>
            <a:r>
              <a:rPr lang="ru-RU" sz="18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 том, по каким признакам можно распознать мошенническую схему?</a:t>
            </a:r>
          </a:p>
          <a:p>
            <a:pPr marL="500063" indent="-285750" hangingPunct="1">
              <a:spcBef>
                <a:spcPts val="0"/>
              </a:spcBef>
              <a:buSzPct val="60810"/>
            </a:pPr>
            <a:endParaRPr lang="ru-RU" sz="18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hangingPunct="1">
              <a:spcBef>
                <a:spcPts val="0"/>
              </a:spcBef>
              <a:buSzPct val="100000"/>
            </a:pPr>
            <a:r>
              <a:rPr lang="ru-RU" sz="18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 том, как защитить себя </a:t>
            </a:r>
            <a:br>
              <a:rPr lang="ru-RU" sz="18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8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не поддаться на уловки мошенников?</a:t>
            </a:r>
          </a:p>
          <a:p>
            <a:pPr marL="500063" indent="-285750" hangingPunct="1">
              <a:spcBef>
                <a:spcPts val="0"/>
              </a:spcBef>
              <a:buSzPct val="60810"/>
            </a:pPr>
            <a:endParaRPr lang="ru-RU" sz="18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500063" indent="-285750" hangingPunct="1">
              <a:spcBef>
                <a:spcPts val="0"/>
              </a:spcBef>
              <a:buSzPct val="45000"/>
            </a:pPr>
            <a:endParaRPr lang="ru-RU" sz="18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indent="0" rtl="0" hangingPunct="1">
              <a:spcBef>
                <a:spcPts val="0"/>
              </a:spcBef>
              <a:buSzPct val="56250"/>
              <a:buFontTx/>
              <a:buNone/>
            </a:pPr>
            <a:endParaRPr lang="ru-RU" sz="1800" dirty="0"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EF89C81F-BAFB-2755-E9A0-E420CC82F426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20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6E4C79-6208-2C46-9C0D-E9E0FCED3A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3412" y="788786"/>
            <a:ext cx="6888265" cy="68272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600" dirty="0"/>
              <a:t>Сюжеты финансовой грамотности</a:t>
            </a:r>
            <a:br>
              <a:rPr lang="ru-RU" sz="1600" dirty="0"/>
            </a:br>
            <a:r>
              <a:rPr lang="ru-RU" sz="1600" dirty="0"/>
              <a:t>в классической литературе</a:t>
            </a:r>
            <a:r>
              <a:rPr lang="ru-RU" sz="1600" dirty="0">
                <a:ea typeface="Times Roman"/>
                <a:cs typeface="Arial" panose="020B0604020202020204" pitchFamily="34" charset="0"/>
                <a:sym typeface="Times Roman"/>
              </a:rPr>
              <a:t> </a:t>
            </a:r>
          </a:p>
        </p:txBody>
      </p:sp>
      <p:sp>
        <p:nvSpPr>
          <p:cNvPr id="10" name="ПРИНЯТЬ УЧАСТИЕ В ОЛИМПИАДЕ ПО ФИНАНСОВОЙ ГРАМОТНОСТИ И ПРЕДПРИНИМАТЕЛЬСТВУ…">
            <a:extLst>
              <a:ext uri="{FF2B5EF4-FFF2-40B4-BE49-F238E27FC236}">
                <a16:creationId xmlns:a16="http://schemas.microsoft.com/office/drawing/2014/main" id="{1F4FAD3C-C70E-DD9D-B2EB-311BAE4C972C}"/>
              </a:ext>
            </a:extLst>
          </p:cNvPr>
          <p:cNvSpPr txBox="1"/>
          <p:nvPr/>
        </p:nvSpPr>
        <p:spPr>
          <a:xfrm>
            <a:off x="1175500" y="1486577"/>
            <a:ext cx="7477460" cy="22826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ctr">
            <a:spAutoFit/>
          </a:bodyPr>
          <a:lstStyle/>
          <a:p>
            <a:pPr marL="9525" algn="l">
              <a:spcBef>
                <a:spcPts val="500"/>
              </a:spcBef>
              <a:buClr>
                <a:srgbClr val="393B3B"/>
              </a:buClr>
              <a:buSzPct val="100000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cap="small" dirty="0">
                <a:solidFill>
                  <a:srgbClr val="31B7BB"/>
                </a:solidFill>
              </a:rPr>
              <a:t>Гончаров И.А. «Обломов» </a:t>
            </a:r>
            <a:r>
              <a:rPr lang="en-US" sz="1200" dirty="0">
                <a:solidFill>
                  <a:srgbClr val="393B3B"/>
                </a:solidFill>
              </a:rPr>
              <a:t>—</a:t>
            </a:r>
            <a:r>
              <a:rPr lang="ru-RU" sz="1200" dirty="0">
                <a:solidFill>
                  <a:srgbClr val="393B3B"/>
                </a:solidFill>
              </a:rPr>
              <a:t> финансово-хозяйственные стратегии русского дворянства</a:t>
            </a:r>
            <a:br>
              <a:rPr lang="ru-RU" sz="1200" dirty="0">
                <a:solidFill>
                  <a:srgbClr val="393B3B"/>
                </a:solidFill>
              </a:rPr>
            </a:br>
            <a:r>
              <a:rPr lang="ru-RU" sz="1200" dirty="0">
                <a:solidFill>
                  <a:srgbClr val="393B3B"/>
                </a:solidFill>
              </a:rPr>
              <a:t>второй половины </a:t>
            </a:r>
            <a:r>
              <a:rPr lang="en" sz="1200" dirty="0">
                <a:solidFill>
                  <a:srgbClr val="393B3B"/>
                </a:solidFill>
              </a:rPr>
              <a:t>XIX </a:t>
            </a:r>
            <a:r>
              <a:rPr lang="ru-RU" sz="1200" dirty="0">
                <a:solidFill>
                  <a:srgbClr val="393B3B"/>
                </a:solidFill>
              </a:rPr>
              <a:t>века</a:t>
            </a:r>
          </a:p>
          <a:p>
            <a:pPr marL="9525" algn="l">
              <a:spcBef>
                <a:spcPts val="500"/>
              </a:spcBef>
              <a:buClr>
                <a:srgbClr val="393B3B"/>
              </a:buClr>
              <a:buSzPct val="100000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cap="small" dirty="0">
                <a:solidFill>
                  <a:srgbClr val="31B7BB"/>
                </a:solidFill>
              </a:rPr>
              <a:t>Достоевский Ф.М. «Преступление и наказание» </a:t>
            </a:r>
            <a:r>
              <a:rPr lang="en-US" sz="1200" dirty="0">
                <a:solidFill>
                  <a:srgbClr val="393B3B"/>
                </a:solidFill>
              </a:rPr>
              <a:t>—</a:t>
            </a:r>
            <a:r>
              <a:rPr lang="ru-RU" sz="1200" dirty="0">
                <a:solidFill>
                  <a:srgbClr val="393B3B"/>
                </a:solidFill>
              </a:rPr>
              <a:t> ростовщичество и издательский проект Разумихина</a:t>
            </a:r>
          </a:p>
          <a:p>
            <a:pPr marL="9525" algn="l">
              <a:spcBef>
                <a:spcPts val="500"/>
              </a:spcBef>
              <a:buClr>
                <a:srgbClr val="393B3B"/>
              </a:buClr>
              <a:buSzPct val="100000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cap="small" dirty="0">
                <a:solidFill>
                  <a:srgbClr val="31B7BB"/>
                </a:solidFill>
              </a:rPr>
              <a:t>Островский А.Н. «Свои люди </a:t>
            </a:r>
            <a:r>
              <a:rPr lang="en-US" sz="1200" cap="small" dirty="0">
                <a:solidFill>
                  <a:srgbClr val="31B7BB"/>
                </a:solidFill>
              </a:rPr>
              <a:t>—</a:t>
            </a:r>
            <a:r>
              <a:rPr lang="ru-RU" sz="1200" cap="small" dirty="0">
                <a:solidFill>
                  <a:srgbClr val="31B7BB"/>
                </a:solidFill>
              </a:rPr>
              <a:t> сочтемся» </a:t>
            </a:r>
            <a:r>
              <a:rPr lang="en-US" sz="1200" dirty="0">
                <a:solidFill>
                  <a:srgbClr val="393B3B"/>
                </a:solidFill>
              </a:rPr>
              <a:t>—</a:t>
            </a:r>
            <a:r>
              <a:rPr lang="ru-RU" sz="1200" dirty="0">
                <a:solidFill>
                  <a:srgbClr val="393B3B"/>
                </a:solidFill>
              </a:rPr>
              <a:t> банкротство финансовое и моральное</a:t>
            </a:r>
          </a:p>
          <a:p>
            <a:pPr marL="9525" algn="l">
              <a:spcBef>
                <a:spcPts val="500"/>
              </a:spcBef>
              <a:buClr>
                <a:srgbClr val="393B3B"/>
              </a:buClr>
              <a:buSzPct val="100000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cap="small" dirty="0">
                <a:solidFill>
                  <a:srgbClr val="31B7BB"/>
                </a:solidFill>
              </a:rPr>
              <a:t>Толстой Л.Н. «Война и мир» </a:t>
            </a:r>
            <a:r>
              <a:rPr lang="en-US" sz="1200" dirty="0">
                <a:solidFill>
                  <a:srgbClr val="393B3B"/>
                </a:solidFill>
              </a:rPr>
              <a:t>—</a:t>
            </a:r>
            <a:r>
              <a:rPr lang="ru-RU" sz="1200" dirty="0">
                <a:solidFill>
                  <a:srgbClr val="393B3B"/>
                </a:solidFill>
              </a:rPr>
              <a:t> финансово-хозяйственные стратегии русского дворянства</a:t>
            </a:r>
            <a:br>
              <a:rPr lang="ru-RU" sz="1200" dirty="0">
                <a:solidFill>
                  <a:srgbClr val="393B3B"/>
                </a:solidFill>
              </a:rPr>
            </a:br>
            <a:r>
              <a:rPr lang="ru-RU" sz="1200" dirty="0">
                <a:solidFill>
                  <a:srgbClr val="393B3B"/>
                </a:solidFill>
              </a:rPr>
              <a:t>второй половины </a:t>
            </a:r>
            <a:r>
              <a:rPr lang="en" sz="1200" dirty="0">
                <a:solidFill>
                  <a:srgbClr val="393B3B"/>
                </a:solidFill>
              </a:rPr>
              <a:t>XIX </a:t>
            </a:r>
            <a:r>
              <a:rPr lang="ru-RU" sz="1200" dirty="0">
                <a:solidFill>
                  <a:srgbClr val="393B3B"/>
                </a:solidFill>
              </a:rPr>
              <a:t>века</a:t>
            </a:r>
          </a:p>
          <a:p>
            <a:pPr marL="9525" algn="l">
              <a:spcBef>
                <a:spcPts val="500"/>
              </a:spcBef>
              <a:buClr>
                <a:srgbClr val="393B3B"/>
              </a:buClr>
              <a:buSzPct val="100000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cap="small" dirty="0">
                <a:solidFill>
                  <a:srgbClr val="31B7BB"/>
                </a:solidFill>
              </a:rPr>
              <a:t>Толстой Л.Н. «Анна Каренина» </a:t>
            </a:r>
            <a:r>
              <a:rPr lang="en-US" sz="1200" dirty="0">
                <a:solidFill>
                  <a:srgbClr val="393B3B"/>
                </a:solidFill>
              </a:rPr>
              <a:t>—</a:t>
            </a:r>
            <a:r>
              <a:rPr lang="ru-RU" sz="1200" dirty="0">
                <a:solidFill>
                  <a:srgbClr val="393B3B"/>
                </a:solidFill>
              </a:rPr>
              <a:t> личные бюджеты и финансовые стратегии героев</a:t>
            </a:r>
          </a:p>
          <a:p>
            <a:pPr marL="9525" algn="l">
              <a:spcBef>
                <a:spcPts val="500"/>
              </a:spcBef>
              <a:buClr>
                <a:srgbClr val="393B3B"/>
              </a:buClr>
              <a:buSzPct val="100000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cap="small" dirty="0">
                <a:solidFill>
                  <a:srgbClr val="31B7BB"/>
                </a:solidFill>
              </a:rPr>
              <a:t>Тургенев «Отцы и дети» </a:t>
            </a:r>
            <a:r>
              <a:rPr lang="en-US" sz="1200" dirty="0">
                <a:solidFill>
                  <a:srgbClr val="393B3B"/>
                </a:solidFill>
              </a:rPr>
              <a:t>—</a:t>
            </a:r>
            <a:r>
              <a:rPr lang="ru-RU" sz="1200" dirty="0">
                <a:solidFill>
                  <a:srgbClr val="393B3B"/>
                </a:solidFill>
              </a:rPr>
              <a:t> финансово-хозяйственные стратегии русского дворянства</a:t>
            </a:r>
            <a:br>
              <a:rPr lang="ru-RU" sz="1200" dirty="0">
                <a:solidFill>
                  <a:srgbClr val="393B3B"/>
                </a:solidFill>
              </a:rPr>
            </a:br>
            <a:r>
              <a:rPr lang="ru-RU" sz="1200" dirty="0">
                <a:solidFill>
                  <a:srgbClr val="393B3B"/>
                </a:solidFill>
              </a:rPr>
              <a:t>второй половины </a:t>
            </a:r>
            <a:r>
              <a:rPr lang="en" sz="1200" dirty="0">
                <a:solidFill>
                  <a:srgbClr val="393B3B"/>
                </a:solidFill>
              </a:rPr>
              <a:t>XIX </a:t>
            </a:r>
            <a:r>
              <a:rPr lang="ru-RU" sz="1200" dirty="0">
                <a:solidFill>
                  <a:srgbClr val="393B3B"/>
                </a:solidFill>
              </a:rPr>
              <a:t>века</a:t>
            </a:r>
          </a:p>
          <a:p>
            <a:pPr marL="9525" algn="l">
              <a:spcBef>
                <a:spcPts val="500"/>
              </a:spcBef>
              <a:buClr>
                <a:srgbClr val="393B3B"/>
              </a:buClr>
              <a:buSzPct val="100000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cap="small" dirty="0">
                <a:solidFill>
                  <a:srgbClr val="31B7BB"/>
                </a:solidFill>
              </a:rPr>
              <a:t>Шекспир У. «Король Лир» </a:t>
            </a:r>
            <a:r>
              <a:rPr lang="en-US" sz="1200" dirty="0">
                <a:solidFill>
                  <a:srgbClr val="393B3B"/>
                </a:solidFill>
              </a:rPr>
              <a:t>—</a:t>
            </a:r>
            <a:r>
              <a:rPr lang="ru-RU" sz="1200" dirty="0">
                <a:solidFill>
                  <a:srgbClr val="393B3B"/>
                </a:solidFill>
              </a:rPr>
              <a:t> банкротство финансовое и моральное</a:t>
            </a:r>
            <a:endParaRPr lang="ru-RU" sz="1200" dirty="0">
              <a:solidFill>
                <a:srgbClr val="393B3B"/>
              </a:solidFill>
              <a:hlinkClick r:id="rId3"/>
            </a:endParaRPr>
          </a:p>
        </p:txBody>
      </p:sp>
      <p:sp>
        <p:nvSpPr>
          <p:cNvPr id="13" name="ПОСМОТРЕТЬ МУЛЬТФИЛЬМЫ:…">
            <a:extLst>
              <a:ext uri="{FF2B5EF4-FFF2-40B4-BE49-F238E27FC236}">
                <a16:creationId xmlns:a16="http://schemas.microsoft.com/office/drawing/2014/main" id="{AB11F4F7-C8EC-7932-2C72-502DCAB82146}"/>
              </a:ext>
            </a:extLst>
          </p:cNvPr>
          <p:cNvSpPr txBox="1"/>
          <p:nvPr/>
        </p:nvSpPr>
        <p:spPr>
          <a:xfrm>
            <a:off x="1175500" y="4002914"/>
            <a:ext cx="7477461" cy="564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noAutofit/>
          </a:bodyPr>
          <a:lstStyle/>
          <a:p>
            <a:pPr marL="9525" algn="l">
              <a:spcBef>
                <a:spcPts val="500"/>
              </a:spcBef>
              <a:buClr>
                <a:srgbClr val="393B3B"/>
              </a:buClr>
              <a:buSzPct val="100000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cap="small" dirty="0">
                <a:solidFill>
                  <a:srgbClr val="31B7BB"/>
                </a:solidFill>
              </a:rPr>
              <a:t>Зощенко М.М. «Голубая книга» </a:t>
            </a:r>
            <a:r>
              <a:rPr lang="en-US" sz="1200" dirty="0">
                <a:solidFill>
                  <a:srgbClr val="393B3B"/>
                </a:solidFill>
              </a:rPr>
              <a:t>—</a:t>
            </a:r>
            <a:r>
              <a:rPr lang="ru-RU" sz="1200" dirty="0">
                <a:solidFill>
                  <a:srgbClr val="393B3B"/>
                </a:solidFill>
              </a:rPr>
              <a:t> проблемы отношения к деньгам</a:t>
            </a:r>
          </a:p>
          <a:p>
            <a:pPr marL="9525" algn="l">
              <a:spcBef>
                <a:spcPts val="500"/>
              </a:spcBef>
              <a:buClr>
                <a:srgbClr val="393B3B"/>
              </a:buClr>
              <a:buSzPct val="100000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1200" cap="small" dirty="0">
                <a:solidFill>
                  <a:srgbClr val="31B7BB"/>
                </a:solidFill>
              </a:rPr>
              <a:t>Чехов А.П. «Вишневый сад» </a:t>
            </a:r>
            <a:r>
              <a:rPr lang="en-US" sz="1200" dirty="0">
                <a:solidFill>
                  <a:srgbClr val="393B3B"/>
                </a:solidFill>
              </a:rPr>
              <a:t>—</a:t>
            </a:r>
            <a:r>
              <a:rPr lang="ru-RU" sz="1200" dirty="0">
                <a:solidFill>
                  <a:srgbClr val="393B3B"/>
                </a:solidFill>
              </a:rPr>
              <a:t> финансовые уроки пьесы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D68A91-C63B-7278-1B5B-1299887E6CB3}"/>
              </a:ext>
            </a:extLst>
          </p:cNvPr>
          <p:cNvSpPr txBox="1"/>
          <p:nvPr/>
        </p:nvSpPr>
        <p:spPr>
          <a:xfrm>
            <a:off x="491041" y="2345787"/>
            <a:ext cx="539165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825479"/>
            <a:r>
              <a:rPr lang="ru-RU" sz="30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08F48D-FAEE-4AE0-76DC-C31F05DF27E6}"/>
              </a:ext>
            </a:extLst>
          </p:cNvPr>
          <p:cNvSpPr txBox="1"/>
          <p:nvPr/>
        </p:nvSpPr>
        <p:spPr>
          <a:xfrm>
            <a:off x="491041" y="3979334"/>
            <a:ext cx="539165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825479"/>
            <a:r>
              <a:rPr lang="ru-RU" sz="30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DB0FF2EE-C3AC-C210-6C2B-CFB9EA402A19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21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EF081DA8-882B-893B-214E-A731B5B59943}"/>
              </a:ext>
            </a:extLst>
          </p:cNvPr>
          <p:cNvSpPr txBox="1">
            <a:spLocks/>
          </p:cNvSpPr>
          <p:nvPr/>
        </p:nvSpPr>
        <p:spPr>
          <a:xfrm>
            <a:off x="4862359" y="1274200"/>
            <a:ext cx="3648228" cy="1840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125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hangingPunct="1">
              <a:buClr>
                <a:schemeClr val="accent4"/>
              </a:buClr>
            </a:pPr>
            <a:r>
              <a:rPr lang="ru-RU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Международная олимпиада по финансовой безопасности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перечне Минобрнауки России), </a:t>
            </a:r>
            <a:b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организатор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Росфинмониторинг </a:t>
            </a:r>
            <a:b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(8-10 классы, студенты бакалавриата, специалитета и магистратуры)</a:t>
            </a:r>
          </a:p>
          <a:p>
            <a:pPr>
              <a:buClr>
                <a:schemeClr val="accent4"/>
              </a:buClr>
            </a:pPr>
            <a:r>
              <a:rPr lang="ru-RU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Олимпиада по финансовой грамотности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организатор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ФГБОУ ВО </a:t>
            </a:r>
            <a:b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«МГУ имени М.В. Ломоносова» </a:t>
            </a:r>
            <a:b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(студенты бакалавриата и специалитета)</a:t>
            </a:r>
          </a:p>
          <a:p>
            <a:pPr hangingPunct="1"/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5E0854A4-C64C-728B-CD33-2827A64E4A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3202" y="3292637"/>
            <a:ext cx="3547371" cy="1488234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BFFB1236-29FA-4C94-23F6-64091CCC73D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3413" y="761285"/>
            <a:ext cx="3429824" cy="419815"/>
          </a:xfrm>
          <a:prstGeom prst="rect">
            <a:avLst/>
          </a:prstGeo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 НОВЫМ ВЕРШИНАМ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Объект 2">
            <a:extLst>
              <a:ext uri="{FF2B5EF4-FFF2-40B4-BE49-F238E27FC236}">
                <a16:creationId xmlns:a16="http://schemas.microsoft.com/office/drawing/2014/main" id="{6A808D42-02D9-80F6-2348-847B085D0D1A}"/>
              </a:ext>
            </a:extLst>
          </p:cNvPr>
          <p:cNvSpPr txBox="1">
            <a:spLocks/>
          </p:cNvSpPr>
          <p:nvPr/>
        </p:nvSpPr>
        <p:spPr>
          <a:xfrm>
            <a:off x="633414" y="1181100"/>
            <a:ext cx="3997580" cy="3486150"/>
          </a:xfrm>
          <a:prstGeom prst="rect">
            <a:avLst/>
          </a:prstGeom>
        </p:spPr>
        <p:txBody>
          <a:bodyPr/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hangingPunct="1"/>
            <a:r>
              <a:rPr lang="ru-RU" sz="12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Всероссийская олимпиада школьников </a:t>
            </a:r>
            <a:br>
              <a:rPr lang="ru-RU" sz="12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«Высшая проба» </a:t>
            </a:r>
            <a:br>
              <a:rPr lang="ru-RU" sz="12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перечне Минобрнауки России),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организатор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ФГАОУ ВО «НИУ ВШЭ» (7–11 классы) </a:t>
            </a:r>
          </a:p>
          <a:p>
            <a:pPr hangingPunct="1">
              <a:tabLst>
                <a:tab pos="3595688" algn="l"/>
              </a:tabLst>
            </a:pPr>
            <a:r>
              <a:rPr lang="ru-RU" sz="12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Олимпиада школьников РАНХиГС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перечне Минобрнауки России),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организатор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</a:t>
            </a:r>
            <a:b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ФГБОУ ВО «РАНХиГС» (6–11 классы)</a:t>
            </a:r>
          </a:p>
          <a:p>
            <a:pPr hangingPunct="1"/>
            <a:r>
              <a:rPr lang="ru-RU" sz="12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Плехановская олимпиада школьников</a:t>
            </a:r>
            <a:b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перечне Минобрнауки России), </a:t>
            </a:r>
            <a:b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организатор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ФГБОУ ВО «РЭУ имени </a:t>
            </a:r>
            <a:b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Г.В. Плеханова» (8–11 классы)</a:t>
            </a:r>
          </a:p>
          <a:p>
            <a:pPr hangingPunct="1"/>
            <a:r>
              <a:rPr lang="ru-RU" sz="12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«Миссия выполнима. Твое призвание — финансист!»</a:t>
            </a:r>
            <a:br>
              <a:rPr lang="ru-RU" sz="1200" b="1" dirty="0">
                <a:solidFill>
                  <a:srgbClr val="333B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перечне Минобрнауки России), </a:t>
            </a:r>
            <a:b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организатор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ФГБОУ ВО «Финансовый университет при Правительстве Российской Федерации» (8–11 классы)</a:t>
            </a:r>
          </a:p>
          <a:p>
            <a:pPr hangingPunct="1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86D22C63-BF7A-E6EF-FCC6-B40DC5C02E55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22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73187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C64114-DC23-472C-6F6D-A2505F277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6314" y="2962750"/>
            <a:ext cx="1394639" cy="139463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207FC9-5186-84B1-4721-C4CFFB5F8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2164" y="2963293"/>
            <a:ext cx="1399672" cy="13996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0B4F02-5920-BA5D-8142-A7E89E0BD2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014" y="2963293"/>
            <a:ext cx="1399672" cy="13996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36114A2-4112-8090-BF03-16DE79A83B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7133" y="2599293"/>
            <a:ext cx="340433" cy="20236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D2328F-FEFD-0FA9-0DEB-B810B47D5B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5371" y="2546201"/>
            <a:ext cx="280801" cy="2332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5025F8-9951-60A0-5BD0-6DDAD560EC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3606" y="2509067"/>
            <a:ext cx="280802" cy="2976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25ED617-4526-C473-6CB2-A2C363388263}"/>
              </a:ext>
            </a:extLst>
          </p:cNvPr>
          <p:cNvSpPr txBox="1"/>
          <p:nvPr/>
        </p:nvSpPr>
        <p:spPr>
          <a:xfrm>
            <a:off x="1706565" y="1156922"/>
            <a:ext cx="5554406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hangingPunct="1"/>
            <a:r>
              <a:rPr lang="ru-RU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Больше полезной информации </a:t>
            </a:r>
          </a:p>
          <a:p>
            <a:pPr algn="ctr" hangingPunct="1"/>
            <a:r>
              <a:rPr lang="ru-RU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найти </a:t>
            </a:r>
            <a:r>
              <a:rPr lang="ru-RU" sz="2000" b="0" dirty="0">
                <a:solidFill>
                  <a:schemeClr val="bg1"/>
                </a:solidFill>
                <a:latin typeface="+mj-lt"/>
                <a:cs typeface="Arial Black" panose="020B0604020202020204" pitchFamily="34" charset="0"/>
              </a:rPr>
              <a:t>на портале </a:t>
            </a:r>
            <a:r>
              <a:rPr lang="ru-RU" sz="2000" dirty="0" err="1">
                <a:solidFill>
                  <a:schemeClr val="bg1"/>
                </a:solidFill>
                <a:latin typeface="+mj-lt"/>
                <a:cs typeface="Arial Black" panose="020B0604020202020204" pitchFamily="34" charset="0"/>
              </a:rPr>
              <a:t>моифинансы.рф</a:t>
            </a:r>
            <a:r>
              <a:rPr lang="ru-RU" sz="2000" dirty="0">
                <a:solidFill>
                  <a:schemeClr val="bg1"/>
                </a:solidFill>
                <a:latin typeface="+mj-lt"/>
                <a:cs typeface="Arial Black" panose="020B0604020202020204" pitchFamily="34" charset="0"/>
              </a:rPr>
              <a:t> </a:t>
            </a:r>
            <a:br>
              <a:rPr lang="ru-RU" sz="2000" dirty="0">
                <a:solidFill>
                  <a:schemeClr val="bg1"/>
                </a:solidFill>
                <a:latin typeface="+mj-lt"/>
                <a:cs typeface="Arial Black" panose="020B0604020202020204" pitchFamily="34" charset="0"/>
              </a:rPr>
            </a:br>
            <a:r>
              <a:rPr lang="ru-RU" sz="2000" b="0" dirty="0">
                <a:solidFill>
                  <a:schemeClr val="bg1"/>
                </a:solidFill>
                <a:latin typeface="+mj-lt"/>
                <a:cs typeface="Arial Black" panose="020B0604020202020204" pitchFamily="34" charset="0"/>
              </a:rPr>
              <a:t>и в его социальных сетях</a:t>
            </a:r>
          </a:p>
          <a:p>
            <a:pPr defTabSz="825510"/>
            <a:endParaRPr lang="ru-RU" sz="2000" dirty="0">
              <a:solidFill>
                <a:schemeClr val="bg1"/>
              </a:solidFill>
              <a:latin typeface="+mj-lt"/>
              <a:cs typeface="Arial Black" panose="020B0604020202020204" pitchFamily="34" charset="0"/>
            </a:endParaRPr>
          </a:p>
        </p:txBody>
      </p:sp>
      <p:sp>
        <p:nvSpPr>
          <p:cNvPr id="12" name="Номер слайда">
            <a:extLst>
              <a:ext uri="{FF2B5EF4-FFF2-40B4-BE49-F238E27FC236}">
                <a16:creationId xmlns:a16="http://schemas.microsoft.com/office/drawing/2014/main" id="{5ABA9AB1-71B5-0427-6C66-9CFF5957CA93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23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641879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8"/>
          <p:cNvSpPr txBox="1"/>
          <p:nvPr/>
        </p:nvSpPr>
        <p:spPr>
          <a:xfrm>
            <a:off x="1336022" y="2571750"/>
            <a:ext cx="6471957" cy="504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1150" tIns="21150" rIns="21150" bIns="21150" anchor="ctr" anchorCtr="0">
            <a:spAutoFit/>
          </a:bodyPr>
          <a:lstStyle/>
          <a:p>
            <a:r>
              <a:rPr lang="ru-RU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СПАСИБО ЗА ВНИМАНИЕ!</a:t>
            </a:r>
            <a:endParaRPr lang="ru-RU" sz="3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">
            <a:extLst>
              <a:ext uri="{FF2B5EF4-FFF2-40B4-BE49-F238E27FC236}">
                <a16:creationId xmlns:a16="http://schemas.microsoft.com/office/drawing/2014/main" id="{9BE08569-0504-8D46-18D7-ACAAD4235673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24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C6BF61-E8CC-DDF8-602E-6BCCF7A5A202}"/>
              </a:ext>
            </a:extLst>
          </p:cNvPr>
          <p:cNvSpPr/>
          <p:nvPr/>
        </p:nvSpPr>
        <p:spPr>
          <a:xfrm>
            <a:off x="5208431" y="1637641"/>
            <a:ext cx="3935569" cy="2952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Google Shape;96;p8"/>
          <p:cNvSpPr txBox="1">
            <a:spLocks noGrp="1"/>
          </p:cNvSpPr>
          <p:nvPr>
            <p:ph type="body" idx="4294967295"/>
          </p:nvPr>
        </p:nvSpPr>
        <p:spPr>
          <a:xfrm>
            <a:off x="5250535" y="1744247"/>
            <a:ext cx="3608467" cy="568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71450" indent="0" rtl="0">
              <a:buSzPct val="117646"/>
              <a:buNone/>
            </a:pPr>
            <a:r>
              <a:rPr lang="ru-RU" sz="1400" b="0" dirty="0">
                <a:latin typeface="Arial" panose="020B0604020202020204" pitchFamily="34" charset="0"/>
                <a:cs typeface="Arial" panose="020B0604020202020204" pitchFamily="34" charset="0"/>
              </a:rPr>
              <a:t>Сталкивались ли Вы за последние месяцы с попытками мошенничества? (%)</a:t>
            </a:r>
            <a:endParaRPr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Google Shape;97;p8"/>
          <p:cNvSpPr txBox="1">
            <a:spLocks noGrp="1"/>
          </p:cNvSpPr>
          <p:nvPr>
            <p:ph type="body" idx="4294967295"/>
          </p:nvPr>
        </p:nvSpPr>
        <p:spPr>
          <a:xfrm>
            <a:off x="369590" y="734667"/>
            <a:ext cx="3952411" cy="748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71450" indent="0" rtl="0">
              <a:buSzPct val="110726"/>
              <a:buNone/>
            </a:pP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Популярные схемы мошенников:</a:t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dirty="0">
                <a:latin typeface="Arial" panose="020B0604020202020204" pitchFamily="34" charset="0"/>
                <a:cs typeface="Arial" panose="020B0604020202020204" pitchFamily="34" charset="0"/>
              </a:rPr>
              <a:t>что нового придумали мастера обмана в 2024 году</a:t>
            </a:r>
            <a:endParaRPr sz="16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8" name="Google Shape;98;p8"/>
          <p:cNvGraphicFramePr/>
          <p:nvPr>
            <p:extLst>
              <p:ext uri="{D42A27DB-BD31-4B8C-83A1-F6EECF244321}">
                <p14:modId xmlns:p14="http://schemas.microsoft.com/office/powerpoint/2010/main" val="223735160"/>
              </p:ext>
            </p:extLst>
          </p:nvPr>
        </p:nvGraphicFramePr>
        <p:xfrm>
          <a:off x="5365898" y="2310426"/>
          <a:ext cx="3493103" cy="1732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9" name="Google Shape;99;p8"/>
          <p:cNvSpPr/>
          <p:nvPr/>
        </p:nvSpPr>
        <p:spPr>
          <a:xfrm>
            <a:off x="5987431" y="4146455"/>
            <a:ext cx="3510908" cy="329175"/>
          </a:xfrm>
          <a:prstGeom prst="rect">
            <a:avLst/>
          </a:prstGeom>
          <a:noFill/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l">
              <a:buClr>
                <a:srgbClr val="000000"/>
              </a:buClr>
              <a:buSzPts val="1200"/>
            </a:pPr>
            <a:r>
              <a:rPr lang="ru-RU" sz="900" b="0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© Исследование НАФИ </a:t>
            </a:r>
            <a:endParaRPr sz="1050" b="0" dirty="0">
              <a:solidFill>
                <a:schemeClr val="tx2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buClr>
                <a:srgbClr val="000000"/>
              </a:buClr>
              <a:buSzPts val="1200"/>
            </a:pPr>
            <a:r>
              <a:rPr lang="ru-RU" sz="900" b="0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Мошенники стали чаще атаковать россиян (2023)</a:t>
            </a:r>
            <a:endParaRPr sz="1050" b="0" dirty="0">
              <a:solidFill>
                <a:schemeClr val="tx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Google Shape;101;p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7330" y="4127107"/>
            <a:ext cx="397615" cy="375179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8"/>
          <p:cNvSpPr/>
          <p:nvPr/>
        </p:nvSpPr>
        <p:spPr>
          <a:xfrm>
            <a:off x="1279597" y="4221243"/>
            <a:ext cx="3042404" cy="375179"/>
          </a:xfrm>
          <a:prstGeom prst="rect">
            <a:avLst/>
          </a:prstGeom>
          <a:solidFill>
            <a:schemeClr val="lt1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l">
              <a:buClr>
                <a:srgbClr val="000000"/>
              </a:buClr>
              <a:buSzPts val="1050"/>
            </a:pPr>
            <a:r>
              <a:rPr lang="ru-RU" sz="900" b="0" dirty="0">
                <a:solidFill>
                  <a:schemeClr val="tx2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©  Аналитика сайта «Мои финансы» </a:t>
            </a:r>
          </a:p>
          <a:p>
            <a:pPr algn="l">
              <a:buClr>
                <a:srgbClr val="000000"/>
              </a:buClr>
              <a:buSzPts val="1050"/>
            </a:pPr>
            <a:r>
              <a:rPr lang="ru-RU" sz="900" b="0" dirty="0">
                <a:solidFill>
                  <a:schemeClr val="tx2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Популярные схемы мошенников: что нового придумали мастера обмана в 2024 году (2024)</a:t>
            </a:r>
          </a:p>
        </p:txBody>
      </p:sp>
      <p:pic>
        <p:nvPicPr>
          <p:cNvPr id="104" name="Google Shape;104;p8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0793" y="4200859"/>
            <a:ext cx="397615" cy="39761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8"/>
          <p:cNvSpPr txBox="1"/>
          <p:nvPr/>
        </p:nvSpPr>
        <p:spPr>
          <a:xfrm>
            <a:off x="747253" y="1751533"/>
            <a:ext cx="1524341" cy="328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200"/>
            </a:pPr>
            <a:r>
              <a:rPr lang="ru-RU" sz="12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1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 Операторы сотовой связи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0" name="Google Shape;110;p8"/>
          <p:cNvSpPr txBox="1"/>
          <p:nvPr/>
        </p:nvSpPr>
        <p:spPr>
          <a:xfrm>
            <a:off x="998327" y="2341443"/>
            <a:ext cx="1982149" cy="454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200"/>
            </a:pPr>
            <a:r>
              <a:rPr lang="ru-RU" sz="12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2. 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Предложения</a:t>
            </a:r>
            <a:b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от </a:t>
            </a:r>
            <a:r>
              <a:rPr lang="ru-RU" sz="1200" b="0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лжеброкеров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3" name="Google Shape;113;p8"/>
          <p:cNvSpPr txBox="1"/>
          <p:nvPr/>
        </p:nvSpPr>
        <p:spPr>
          <a:xfrm>
            <a:off x="540661" y="2969278"/>
            <a:ext cx="1957163" cy="551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200"/>
            </a:pPr>
            <a:r>
              <a:rPr lang="ru-RU" sz="12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3. </a:t>
            </a:r>
            <a:r>
              <a:rPr lang="ru-RU" sz="12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Общение </a:t>
            </a:r>
            <a:br>
              <a:rPr lang="ru-RU" sz="12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«работодателем»</a:t>
            </a:r>
            <a:endParaRPr sz="1200" b="0" dirty="0">
              <a:solidFill>
                <a:schemeClr val="accent3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6" name="Google Shape;116;p8"/>
          <p:cNvSpPr txBox="1"/>
          <p:nvPr/>
        </p:nvSpPr>
        <p:spPr>
          <a:xfrm>
            <a:off x="747253" y="3636752"/>
            <a:ext cx="2906271" cy="186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200"/>
            </a:pPr>
            <a:r>
              <a:rPr lang="ru-RU" sz="12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4. 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Звонки или сообщения от знакомых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9" name="Google Shape;119;p8"/>
          <p:cNvSpPr txBox="1"/>
          <p:nvPr/>
        </p:nvSpPr>
        <p:spPr>
          <a:xfrm>
            <a:off x="2161384" y="1751534"/>
            <a:ext cx="1765059" cy="425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200"/>
            </a:pPr>
            <a:r>
              <a:rPr lang="ru-RU" sz="12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5. 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Оплата услуг </a:t>
            </a:r>
            <a:br>
              <a:rPr lang="en-US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 </a:t>
            </a:r>
            <a:r>
              <a:rPr lang="ru-RU" sz="12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фейковому QR-коду</a:t>
            </a:r>
            <a:endParaRPr sz="1200" b="0" dirty="0">
              <a:solidFill>
                <a:schemeClr val="accent3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2" name="Google Shape;122;p8"/>
          <p:cNvSpPr txBox="1"/>
          <p:nvPr/>
        </p:nvSpPr>
        <p:spPr>
          <a:xfrm>
            <a:off x="2599046" y="2370971"/>
            <a:ext cx="1765059" cy="551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200"/>
            </a:pPr>
            <a:r>
              <a:rPr lang="ru-RU" sz="12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6. </a:t>
            </a:r>
            <a:r>
              <a:rPr lang="ru-RU" sz="1200" b="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Звонки и сообщения 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из банка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5" name="Google Shape;125;p8"/>
          <p:cNvSpPr txBox="1"/>
          <p:nvPr/>
        </p:nvSpPr>
        <p:spPr>
          <a:xfrm>
            <a:off x="2246052" y="2945915"/>
            <a:ext cx="2303965" cy="551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lnSpc>
                <a:spcPct val="90000"/>
              </a:lnSpc>
              <a:buClr>
                <a:srgbClr val="000000"/>
              </a:buClr>
              <a:buSzPts val="1200"/>
            </a:pPr>
            <a:r>
              <a:rPr lang="ru-RU" sz="12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7. 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Звонки и сообщения</a:t>
            </a:r>
            <a:b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от государственных ведомств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590650A6-223F-7B0C-D555-8A4D12A12873}"/>
              </a:ext>
            </a:extLst>
          </p:cNvPr>
          <p:cNvSpPr/>
          <p:nvPr/>
        </p:nvSpPr>
        <p:spPr>
          <a:xfrm>
            <a:off x="554200" y="1644316"/>
            <a:ext cx="1362372" cy="554355"/>
          </a:xfrm>
          <a:prstGeom prst="roundRect">
            <a:avLst>
              <a:gd name="adj" fmla="val 20107"/>
            </a:avLst>
          </a:prstGeom>
          <a:noFill/>
          <a:ln w="6350" cap="flat">
            <a:solidFill>
              <a:schemeClr val="accent3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4E0415FE-89A5-0251-E6C0-A02075D8F07B}"/>
              </a:ext>
            </a:extLst>
          </p:cNvPr>
          <p:cNvSpPr/>
          <p:nvPr/>
        </p:nvSpPr>
        <p:spPr>
          <a:xfrm>
            <a:off x="805274" y="2233401"/>
            <a:ext cx="1564718" cy="554355"/>
          </a:xfrm>
          <a:prstGeom prst="roundRect">
            <a:avLst>
              <a:gd name="adj" fmla="val 20107"/>
            </a:avLst>
          </a:prstGeom>
          <a:noFill/>
          <a:ln w="6350" cap="flat">
            <a:solidFill>
              <a:schemeClr val="accent3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7A256713-B673-4EEF-C4E2-2E14D14EB03D}"/>
              </a:ext>
            </a:extLst>
          </p:cNvPr>
          <p:cNvSpPr/>
          <p:nvPr/>
        </p:nvSpPr>
        <p:spPr>
          <a:xfrm>
            <a:off x="347608" y="2850258"/>
            <a:ext cx="1647370" cy="554355"/>
          </a:xfrm>
          <a:prstGeom prst="roundRect">
            <a:avLst>
              <a:gd name="adj" fmla="val 20107"/>
            </a:avLst>
          </a:prstGeom>
          <a:noFill/>
          <a:ln w="6350" cap="flat">
            <a:solidFill>
              <a:schemeClr val="accent3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4451D9C3-A9E4-D224-3DD6-7CAA9A39CD54}"/>
              </a:ext>
            </a:extLst>
          </p:cNvPr>
          <p:cNvSpPr/>
          <p:nvPr/>
        </p:nvSpPr>
        <p:spPr>
          <a:xfrm>
            <a:off x="554199" y="3445344"/>
            <a:ext cx="3099325" cy="554355"/>
          </a:xfrm>
          <a:prstGeom prst="roundRect">
            <a:avLst>
              <a:gd name="adj" fmla="val 20107"/>
            </a:avLst>
          </a:prstGeom>
          <a:noFill/>
          <a:ln w="6350" cap="flat">
            <a:solidFill>
              <a:schemeClr val="accent3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1AD637E5-3ADF-7750-AE92-089F1288007F}"/>
              </a:ext>
            </a:extLst>
          </p:cNvPr>
          <p:cNvSpPr/>
          <p:nvPr/>
        </p:nvSpPr>
        <p:spPr>
          <a:xfrm>
            <a:off x="2014981" y="1644316"/>
            <a:ext cx="1911462" cy="554355"/>
          </a:xfrm>
          <a:prstGeom prst="roundRect">
            <a:avLst>
              <a:gd name="adj" fmla="val 20107"/>
            </a:avLst>
          </a:prstGeom>
          <a:noFill/>
          <a:ln w="6350" cap="flat">
            <a:solidFill>
              <a:schemeClr val="accent3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6E831A3B-82A4-9A2C-E1AE-BA3B9BEB8F8F}"/>
              </a:ext>
            </a:extLst>
          </p:cNvPr>
          <p:cNvSpPr/>
          <p:nvPr/>
        </p:nvSpPr>
        <p:spPr>
          <a:xfrm>
            <a:off x="2452644" y="2232145"/>
            <a:ext cx="2057867" cy="554355"/>
          </a:xfrm>
          <a:prstGeom prst="roundRect">
            <a:avLst>
              <a:gd name="adj" fmla="val 20107"/>
            </a:avLst>
          </a:prstGeom>
          <a:noFill/>
          <a:ln w="6350" cap="flat">
            <a:solidFill>
              <a:schemeClr val="accent3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9AF701DA-6B3C-6479-8E9F-73FF75BB8A14}"/>
              </a:ext>
            </a:extLst>
          </p:cNvPr>
          <p:cNvSpPr/>
          <p:nvPr/>
        </p:nvSpPr>
        <p:spPr>
          <a:xfrm>
            <a:off x="2089321" y="2850258"/>
            <a:ext cx="2366353" cy="554355"/>
          </a:xfrm>
          <a:prstGeom prst="roundRect">
            <a:avLst>
              <a:gd name="adj" fmla="val 20107"/>
            </a:avLst>
          </a:prstGeom>
          <a:noFill/>
          <a:ln w="6350" cap="flat">
            <a:solidFill>
              <a:schemeClr val="accent3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F1078A1A-A645-E7A7-DD49-05FBF03D053F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3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0435E41-BA8C-8D19-E28F-87D739E8E2FA}"/>
              </a:ext>
            </a:extLst>
          </p:cNvPr>
          <p:cNvSpPr/>
          <p:nvPr/>
        </p:nvSpPr>
        <p:spPr>
          <a:xfrm>
            <a:off x="4955649" y="1445471"/>
            <a:ext cx="4188351" cy="30622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31" name="Google Shape;131;g28f93befa25_1_0"/>
          <p:cNvSpPr txBox="1"/>
          <p:nvPr/>
        </p:nvSpPr>
        <p:spPr>
          <a:xfrm>
            <a:off x="5291389" y="1568069"/>
            <a:ext cx="3699094" cy="1210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400"/>
            </a:pPr>
            <a:r>
              <a:rPr lang="ru-RU" sz="140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Мошенничество</a:t>
            </a:r>
            <a:r>
              <a:rPr lang="ru-RU" sz="14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 – это хищение чужого имущества или приобретение права</a:t>
            </a:r>
            <a:br>
              <a:rPr lang="ru-RU" sz="14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</a:br>
            <a:r>
              <a:rPr lang="ru-RU" sz="14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на чужое имущество путем обмана</a:t>
            </a:r>
            <a:br>
              <a:rPr lang="ru-RU" sz="14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</a:br>
            <a:r>
              <a:rPr lang="ru-RU" sz="14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или злоупотребления доверием 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spcBef>
                <a:spcPts val="450"/>
              </a:spcBef>
              <a:buClr>
                <a:srgbClr val="000000"/>
              </a:buClr>
              <a:buSzPts val="1400"/>
            </a:pPr>
            <a:r>
              <a:rPr lang="ru-RU" sz="14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(ст. 159 УК РФ).</a:t>
            </a:r>
            <a:endParaRPr sz="1400" b="0" dirty="0">
              <a:solidFill>
                <a:srgbClr val="3F3F3F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</p:txBody>
      </p:sp>
      <p:sp>
        <p:nvSpPr>
          <p:cNvPr id="132" name="Google Shape;132;g28f93befa25_1_0"/>
          <p:cNvSpPr txBox="1"/>
          <p:nvPr/>
        </p:nvSpPr>
        <p:spPr>
          <a:xfrm>
            <a:off x="5291389" y="3013616"/>
            <a:ext cx="3624941" cy="1361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400"/>
            </a:pPr>
            <a:r>
              <a:rPr lang="ru-RU" sz="140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Финансовое мошенничество</a:t>
            </a:r>
            <a:r>
              <a:rPr lang="ru-RU" sz="14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 — совершение противоправных действий</a:t>
            </a:r>
            <a:br>
              <a:rPr lang="ru-RU" sz="14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</a:br>
            <a:r>
              <a:rPr lang="ru-RU" sz="14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в сфере денежного обращения путем обмана, злоупотребления доверием </a:t>
            </a:r>
            <a:br>
              <a:rPr lang="ru-RU" sz="14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</a:br>
            <a:r>
              <a:rPr lang="ru-RU" sz="14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и других манипуляций с целью незаконного обогащения.</a:t>
            </a:r>
            <a:endParaRPr sz="1400" b="0" dirty="0">
              <a:solidFill>
                <a:srgbClr val="3F3F3F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</p:txBody>
      </p:sp>
      <p:sp>
        <p:nvSpPr>
          <p:cNvPr id="133" name="Google Shape;133;g28f93befa25_1_0"/>
          <p:cNvSpPr txBox="1"/>
          <p:nvPr/>
        </p:nvSpPr>
        <p:spPr>
          <a:xfrm>
            <a:off x="544882" y="765875"/>
            <a:ext cx="4474125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800"/>
            </a:pPr>
            <a:r>
              <a:rPr lang="ru-RU" sz="1800" dirty="0">
                <a:solidFill>
                  <a:schemeClr val="accent3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Что грозит</a:t>
            </a:r>
            <a:br>
              <a: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</a:br>
            <a:r>
              <a:rPr lang="ru-RU" sz="1800" dirty="0">
                <a:solidFill>
                  <a:schemeClr val="accent3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за мошенничество?</a:t>
            </a:r>
            <a:endParaRPr sz="1800" dirty="0">
              <a:solidFill>
                <a:schemeClr val="accent3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4" name="Google Shape;134;g28f93befa25_1_0"/>
          <p:cNvSpPr txBox="1"/>
          <p:nvPr/>
        </p:nvSpPr>
        <p:spPr>
          <a:xfrm>
            <a:off x="526595" y="1581275"/>
            <a:ext cx="4106908" cy="319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171450" indent="-171450" algn="l">
              <a:spcAft>
                <a:spcPts val="600"/>
              </a:spcAft>
              <a:buClr>
                <a:schemeClr val="accent3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штраф </a:t>
            </a:r>
            <a: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в размере до 120 тысяч рублей или</a:t>
            </a:r>
            <a:b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</a:br>
            <a: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в размере заработной платы или иного дохода осужденного за период до одного года </a:t>
            </a:r>
            <a:endParaRPr sz="1200" b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 algn="l">
              <a:spcAft>
                <a:spcPts val="600"/>
              </a:spcAft>
              <a:buClr>
                <a:schemeClr val="accent3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обязательные работы </a:t>
            </a:r>
            <a: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на срок до 360 часов </a:t>
            </a:r>
            <a:endParaRPr sz="1200" b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 algn="l">
              <a:spcAft>
                <a:spcPts val="600"/>
              </a:spcAft>
              <a:buClr>
                <a:schemeClr val="accent3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исправительные работы</a:t>
            </a:r>
            <a:b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</a:br>
            <a: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на срок до одного года </a:t>
            </a:r>
            <a:endParaRPr sz="1200" b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 algn="l">
              <a:spcAft>
                <a:spcPts val="600"/>
              </a:spcAft>
              <a:buClr>
                <a:schemeClr val="accent3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ограничение свободы</a:t>
            </a:r>
            <a:b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</a:br>
            <a: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на срок до двух лет </a:t>
            </a:r>
            <a:endParaRPr sz="1200" b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 algn="l">
              <a:spcAft>
                <a:spcPts val="600"/>
              </a:spcAft>
              <a:buClr>
                <a:schemeClr val="accent3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принудительные работы</a:t>
            </a:r>
            <a:b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</a:br>
            <a: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на срок до двух лет </a:t>
            </a:r>
            <a:endParaRPr sz="1200" b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 algn="l">
              <a:spcAft>
                <a:spcPts val="600"/>
              </a:spcAft>
              <a:buClr>
                <a:schemeClr val="accent3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арест</a:t>
            </a:r>
            <a:b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</a:br>
            <a: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на срок до четырех месяцев </a:t>
            </a:r>
            <a:endParaRPr sz="1200" b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 algn="l">
              <a:spcAft>
                <a:spcPts val="600"/>
              </a:spcAft>
              <a:buClr>
                <a:schemeClr val="accent3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лишение свободы</a:t>
            </a:r>
            <a:b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</a:br>
            <a:r>
              <a:rPr lang="ru-RU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PT Serif"/>
                <a:cs typeface="Arial" panose="020B0604020202020204" pitchFamily="34" charset="0"/>
                <a:sym typeface="PT Serif"/>
              </a:rPr>
              <a:t>на срок до двух лет</a:t>
            </a:r>
            <a:endParaRPr sz="1200" b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  <a:sym typeface="Tahoma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0F1499E-A4F4-8C67-03BC-08759434AA90}"/>
              </a:ext>
            </a:extLst>
          </p:cNvPr>
          <p:cNvSpPr/>
          <p:nvPr/>
        </p:nvSpPr>
        <p:spPr>
          <a:xfrm>
            <a:off x="4905885" y="1445471"/>
            <a:ext cx="113122" cy="3062256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6C3665-D453-A775-7026-7A362F93B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1374" y="900776"/>
            <a:ext cx="467648" cy="46764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1919631-BB19-3E13-500A-A4AA3F5E82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914" y="3113251"/>
            <a:ext cx="1987735" cy="1920483"/>
          </a:xfrm>
          <a:prstGeom prst="rect">
            <a:avLst/>
          </a:prstGeom>
        </p:spPr>
      </p:pic>
      <p:sp>
        <p:nvSpPr>
          <p:cNvPr id="138" name="Google Shape;138;g28f93befa25_1_0"/>
          <p:cNvSpPr txBox="1"/>
          <p:nvPr/>
        </p:nvSpPr>
        <p:spPr>
          <a:xfrm>
            <a:off x="2976913" y="3497616"/>
            <a:ext cx="1978736" cy="10848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Clr>
                <a:srgbClr val="000000"/>
              </a:buClr>
              <a:buSzPts val="1400"/>
            </a:pP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УГОЛОВНАЯ ОТВЕТСТВЕННОСТЬ</a:t>
            </a:r>
            <a:b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ЗА МОШЕННИЧЕСТВО НАСТУПАЕТ С 16 ЛЕТ</a:t>
            </a:r>
          </a:p>
          <a:p>
            <a:pPr>
              <a:buClr>
                <a:srgbClr val="000000"/>
              </a:buClr>
              <a:buSzPts val="1400"/>
            </a:pPr>
            <a:r>
              <a:rPr lang="ru-RU" sz="1100" b="0" dirty="0"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ст. 159 УК РФ</a:t>
            </a:r>
            <a:endParaRPr lang="ru-RU" sz="11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endParaRPr sz="11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0806E6-5B73-EAF1-3BE3-1CDF332897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50983">
            <a:off x="3043189" y="2846316"/>
            <a:ext cx="204902" cy="725694"/>
          </a:xfrm>
          <a:prstGeom prst="rect">
            <a:avLst/>
          </a:prstGeom>
        </p:spPr>
      </p:pic>
      <p:sp>
        <p:nvSpPr>
          <p:cNvPr id="8" name="Номер слайда">
            <a:extLst>
              <a:ext uri="{FF2B5EF4-FFF2-40B4-BE49-F238E27FC236}">
                <a16:creationId xmlns:a16="http://schemas.microsoft.com/office/drawing/2014/main" id="{013DC903-092D-52DA-4F79-2E1FA1CA9141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4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2"/>
          <p:cNvSpPr txBox="1"/>
          <p:nvPr/>
        </p:nvSpPr>
        <p:spPr>
          <a:xfrm>
            <a:off x="513317" y="1295844"/>
            <a:ext cx="3561897" cy="157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buClr>
                <a:srgbClr val="000000"/>
              </a:buClr>
              <a:buSzPts val="1400"/>
            </a:pPr>
            <a:r>
              <a:rPr lang="ru-RU" sz="1600" dirty="0">
                <a:solidFill>
                  <a:schemeClr val="accent4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Схемы вербовки </a:t>
            </a:r>
            <a:r>
              <a:rPr lang="ru-RU" sz="1600" dirty="0" err="1">
                <a:solidFill>
                  <a:schemeClr val="accent4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дроп</a:t>
            </a:r>
            <a:r>
              <a:rPr lang="ru-RU" sz="1600" dirty="0">
                <a:solidFill>
                  <a:schemeClr val="accent4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мошенниками:</a:t>
            </a:r>
            <a:endParaRPr sz="1600" dirty="0">
              <a:solidFill>
                <a:schemeClr val="accent4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80000" indent="-180000" algn="l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под видом органов госбезопасности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80000" indent="-180000" algn="l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под видом работодателя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80000" indent="-180000" algn="l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под видом сотрудника банка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80000" indent="-180000" algn="l"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под видом ошибившегося человека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14313" indent="-147638" algn="l">
              <a:buClr>
                <a:srgbClr val="000000"/>
              </a:buClr>
              <a:buSzPts val="1400"/>
            </a:pP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1400"/>
            </a:pP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10F6F9-3EE5-AE55-166C-A58166D2169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02783" y="817973"/>
            <a:ext cx="1573523" cy="318119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ДРОППИНГ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F19588-5FBA-E740-5D99-2857C3D08E40}"/>
              </a:ext>
            </a:extLst>
          </p:cNvPr>
          <p:cNvSpPr/>
          <p:nvPr/>
        </p:nvSpPr>
        <p:spPr>
          <a:xfrm>
            <a:off x="40381" y="3082483"/>
            <a:ext cx="3897636" cy="1577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5" name="Google Shape;131;g28f93befa25_1_0">
            <a:extLst>
              <a:ext uri="{FF2B5EF4-FFF2-40B4-BE49-F238E27FC236}">
                <a16:creationId xmlns:a16="http://schemas.microsoft.com/office/drawing/2014/main" id="{87143722-FC37-9466-7DC6-229C67C4131C}"/>
              </a:ext>
            </a:extLst>
          </p:cNvPr>
          <p:cNvSpPr txBox="1"/>
          <p:nvPr/>
        </p:nvSpPr>
        <p:spPr>
          <a:xfrm>
            <a:off x="376120" y="3205081"/>
            <a:ext cx="3699094" cy="1361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795"/>
            </a:pPr>
            <a:r>
              <a:rPr lang="ru-RU" sz="1400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Дроппинг</a:t>
            </a: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– вовлечение в схему отмывания денег</a:t>
            </a:r>
          </a:p>
          <a:p>
            <a:pPr algn="l">
              <a:buClr>
                <a:srgbClr val="000000"/>
              </a:buClr>
              <a:buSzPts val="1795"/>
            </a:pPr>
            <a:endParaRPr lang="ru-RU"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1795"/>
            </a:pPr>
            <a:r>
              <a:rPr lang="ru-RU" sz="1400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Дроп</a:t>
            </a: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(или </a:t>
            </a:r>
            <a:r>
              <a:rPr lang="ru-RU" sz="1400" b="0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дроппер</a:t>
            </a: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) – подставное лицо, задействованное в нелегальных схемах</a:t>
            </a:r>
            <a:b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 обналичиванию денег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AF98F19-53F5-D675-9AE4-5DDDCACD9879}"/>
              </a:ext>
            </a:extLst>
          </p:cNvPr>
          <p:cNvSpPr/>
          <p:nvPr/>
        </p:nvSpPr>
        <p:spPr>
          <a:xfrm>
            <a:off x="-9385" y="3082483"/>
            <a:ext cx="189977" cy="1577325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71D042-29CA-33BF-0ACD-277A709D69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40567" y="2878411"/>
            <a:ext cx="465961" cy="4676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70BE916-B5B5-F443-FCD0-8F3F9B5C1406}"/>
              </a:ext>
            </a:extLst>
          </p:cNvPr>
          <p:cNvSpPr txBox="1"/>
          <p:nvPr/>
        </p:nvSpPr>
        <p:spPr>
          <a:xfrm>
            <a:off x="4355478" y="3082483"/>
            <a:ext cx="1547740" cy="367106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0" rIns="0" bIns="0" numCol="1" spcCol="38100" rtlCol="0" anchor="ctr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Дроп-обнальщик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2CF858-C234-C7B3-0331-A8E2AF533F60}"/>
              </a:ext>
            </a:extLst>
          </p:cNvPr>
          <p:cNvSpPr txBox="1"/>
          <p:nvPr/>
        </p:nvSpPr>
        <p:spPr>
          <a:xfrm>
            <a:off x="4355478" y="3507199"/>
            <a:ext cx="2244702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Дроп</a:t>
            </a:r>
            <a:r>
              <a:rPr kumimoji="0" lang="ru-RU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обналичивает (снимает </a:t>
            </a:r>
            <a:br>
              <a:rPr kumimoji="0" lang="ru-RU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</a:br>
            <a:r>
              <a:rPr kumimoji="0" lang="ru-RU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в банкомате) поступившие ему </a:t>
            </a:r>
            <a:br>
              <a:rPr kumimoji="0" lang="ru-RU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</a:br>
            <a:r>
              <a:rPr kumimoji="0" lang="ru-RU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на карту деньги, при этом оставляя часть себе как «вознаграждение», </a:t>
            </a:r>
            <a:br>
              <a:rPr kumimoji="0" lang="ru-RU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</a:br>
            <a:r>
              <a:rPr kumimoji="0" lang="ru-RU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а оставшуюся часть передает третьему лицу (злоумышленнику)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ED40FA-F99E-1ED8-3B58-F06D5258CBA3}"/>
              </a:ext>
            </a:extLst>
          </p:cNvPr>
          <p:cNvSpPr txBox="1"/>
          <p:nvPr/>
        </p:nvSpPr>
        <p:spPr>
          <a:xfrm>
            <a:off x="5779832" y="1655043"/>
            <a:ext cx="1547740" cy="287258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Дроп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-заливщик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AEB795-9B4A-0882-63DE-26BE1A441CC7}"/>
              </a:ext>
            </a:extLst>
          </p:cNvPr>
          <p:cNvSpPr txBox="1"/>
          <p:nvPr/>
        </p:nvSpPr>
        <p:spPr>
          <a:xfrm>
            <a:off x="5779832" y="2047725"/>
            <a:ext cx="179208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Дроп</a:t>
            </a:r>
            <a:r>
              <a:rPr kumimoji="0" lang="ru-RU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получает наличные деньги от злоумышленника, вносит их на свой счет</a:t>
            </a:r>
            <a:br>
              <a:rPr kumimoji="0" lang="ru-RU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</a:br>
            <a:r>
              <a:rPr kumimoji="0" lang="ru-RU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в банке и затем переводит другим </a:t>
            </a:r>
            <a:r>
              <a:rPr kumimoji="0" lang="ru-RU" sz="1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дропам</a:t>
            </a: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A9B2D5-F33C-D17F-79FC-4966214BE2DE}"/>
              </a:ext>
            </a:extLst>
          </p:cNvPr>
          <p:cNvSpPr txBox="1"/>
          <p:nvPr/>
        </p:nvSpPr>
        <p:spPr>
          <a:xfrm>
            <a:off x="7081793" y="3082483"/>
            <a:ext cx="1576452" cy="367106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0" rIns="0" bIns="0" numCol="1" spcCol="38100" rtlCol="0" anchor="ctr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Дроп</a:t>
            </a:r>
            <a:r>
              <a:rPr kumimoji="0" lang="ru-RU" sz="12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-транзитник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923E60-8BBA-F475-A138-BD1C63954D81}"/>
              </a:ext>
            </a:extLst>
          </p:cNvPr>
          <p:cNvSpPr txBox="1"/>
          <p:nvPr/>
        </p:nvSpPr>
        <p:spPr>
          <a:xfrm>
            <a:off x="7081793" y="3573851"/>
            <a:ext cx="1776047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Дроп</a:t>
            </a:r>
            <a:r>
              <a:rPr kumimoji="0" lang="ru-RU" sz="1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перечисляет деньги на другую банковскую карту или электронный кошелек, при этом оставляя часть себе как «вознаграждение»</a:t>
            </a:r>
          </a:p>
        </p:txBody>
      </p:sp>
      <p:sp>
        <p:nvSpPr>
          <p:cNvPr id="14" name="Google Shape;149;p42">
            <a:extLst>
              <a:ext uri="{FF2B5EF4-FFF2-40B4-BE49-F238E27FC236}">
                <a16:creationId xmlns:a16="http://schemas.microsoft.com/office/drawing/2014/main" id="{7EEC8FE4-418B-655B-6B90-6C943E285078}"/>
              </a:ext>
            </a:extLst>
          </p:cNvPr>
          <p:cNvSpPr txBox="1"/>
          <p:nvPr/>
        </p:nvSpPr>
        <p:spPr>
          <a:xfrm>
            <a:off x="5214244" y="1290260"/>
            <a:ext cx="2755572" cy="307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buClr>
                <a:srgbClr val="000000"/>
              </a:buClr>
              <a:buSzPts val="1400"/>
            </a:pPr>
            <a:r>
              <a:rPr lang="ru-RU" sz="16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Основные схемы обмана</a:t>
            </a:r>
            <a:endParaRPr sz="1600" b="0" dirty="0">
              <a:solidFill>
                <a:schemeClr val="accent3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16" name="Соединительная линия уступом 15">
            <a:extLst>
              <a:ext uri="{FF2B5EF4-FFF2-40B4-BE49-F238E27FC236}">
                <a16:creationId xmlns:a16="http://schemas.microsoft.com/office/drawing/2014/main" id="{16359B54-DEDD-8337-2DB7-D72D0399A2B8}"/>
              </a:ext>
            </a:extLst>
          </p:cNvPr>
          <p:cNvCxnSpPr>
            <a:cxnSpLocks/>
          </p:cNvCxnSpPr>
          <p:nvPr/>
        </p:nvCxnSpPr>
        <p:spPr>
          <a:xfrm rot="10800000" flipV="1">
            <a:off x="5042535" y="2291713"/>
            <a:ext cx="687056" cy="752538"/>
          </a:xfrm>
          <a:prstGeom prst="bentConnector2">
            <a:avLst/>
          </a:prstGeom>
          <a:noFill/>
          <a:ln w="9525" cap="flat">
            <a:solidFill>
              <a:schemeClr val="accent3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Соединительная линия уступом 17">
            <a:extLst>
              <a:ext uri="{FF2B5EF4-FFF2-40B4-BE49-F238E27FC236}">
                <a16:creationId xmlns:a16="http://schemas.microsoft.com/office/drawing/2014/main" id="{23B51408-6196-02A0-07AE-B34854851558}"/>
              </a:ext>
            </a:extLst>
          </p:cNvPr>
          <p:cNvCxnSpPr>
            <a:cxnSpLocks/>
          </p:cNvCxnSpPr>
          <p:nvPr/>
        </p:nvCxnSpPr>
        <p:spPr>
          <a:xfrm>
            <a:off x="7521677" y="2291713"/>
            <a:ext cx="513123" cy="752538"/>
          </a:xfrm>
          <a:prstGeom prst="bentConnector2">
            <a:avLst/>
          </a:prstGeom>
          <a:noFill/>
          <a:ln w="9525" cap="flat">
            <a:solidFill>
              <a:schemeClr val="accent3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C183E5E-E94E-EC7C-273A-02A4F0C1FB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9126" y="2829083"/>
            <a:ext cx="425715" cy="22704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E1A9863-30AF-BF16-719C-3C9FCD294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8293" y="2730163"/>
            <a:ext cx="352879" cy="29238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7391A78-06B5-0176-4BFA-0C2C8A215B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7249" y="1955108"/>
            <a:ext cx="513122" cy="25879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A5E4BA5-AB65-4806-B675-4BF8325154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053568" y="1978074"/>
            <a:ext cx="551390" cy="258798"/>
          </a:xfrm>
          <a:prstGeom prst="rect">
            <a:avLst/>
          </a:prstGeom>
        </p:spPr>
      </p:pic>
      <p:sp>
        <p:nvSpPr>
          <p:cNvPr id="15" name="Номер слайда">
            <a:extLst>
              <a:ext uri="{FF2B5EF4-FFF2-40B4-BE49-F238E27FC236}">
                <a16:creationId xmlns:a16="http://schemas.microsoft.com/office/drawing/2014/main" id="{8CF0690E-21C8-E3B9-23D4-2904CD08F970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5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A7FEFE9-8166-E005-1043-02F84D6615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084"/>
          <a:stretch/>
        </p:blipFill>
        <p:spPr>
          <a:xfrm rot="773884">
            <a:off x="5041673" y="324049"/>
            <a:ext cx="2705100" cy="2451846"/>
          </a:xfrm>
          <a:prstGeom prst="rect">
            <a:avLst/>
          </a:prstGeom>
        </p:spPr>
      </p:pic>
      <p:sp>
        <p:nvSpPr>
          <p:cNvPr id="159" name="Google Shape;159;p43"/>
          <p:cNvSpPr txBox="1"/>
          <p:nvPr/>
        </p:nvSpPr>
        <p:spPr>
          <a:xfrm>
            <a:off x="633412" y="1165607"/>
            <a:ext cx="3932245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l">
              <a:spcAft>
                <a:spcPts val="600"/>
              </a:spcAft>
              <a:buClr>
                <a:srgbClr val="000000"/>
              </a:buClr>
              <a:buSzPts val="1400"/>
            </a:pPr>
            <a:r>
              <a:rPr lang="ru-RU" sz="18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Приемы </a:t>
            </a:r>
            <a:r>
              <a:rPr lang="ru-RU" sz="1800" dirty="0" err="1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вишинга</a:t>
            </a:r>
            <a:r>
              <a:rPr lang="ru-RU" sz="18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которые активно используются:</a:t>
            </a:r>
            <a:endParaRPr sz="1800" dirty="0">
              <a:solidFill>
                <a:schemeClr val="accent3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80000" indent="-180000" algn="l">
              <a:spcAft>
                <a:spcPts val="6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звонки </a:t>
            </a:r>
            <a:r>
              <a:rPr lang="ru-RU" sz="1400" b="0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лжесотрудников</a:t>
            </a: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МВД, прокуратуры, Центробанка </a:t>
            </a:r>
            <a:r>
              <a:rPr lang="ru-RU" sz="14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 легендами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B761D46-FA37-4DF2-1D07-3D98FF410C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1110" y="779848"/>
            <a:ext cx="1257265" cy="260791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ВИШИНГ</a:t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9318B9A-DFC8-7ECC-E330-7D6B58DE6BB5}"/>
              </a:ext>
            </a:extLst>
          </p:cNvPr>
          <p:cNvSpPr/>
          <p:nvPr/>
        </p:nvSpPr>
        <p:spPr>
          <a:xfrm>
            <a:off x="5229704" y="2292938"/>
            <a:ext cx="3914295" cy="23055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025A684-3E9F-40AA-5360-65CE57C9F150}"/>
              </a:ext>
            </a:extLst>
          </p:cNvPr>
          <p:cNvSpPr/>
          <p:nvPr/>
        </p:nvSpPr>
        <p:spPr>
          <a:xfrm>
            <a:off x="5307425" y="2292937"/>
            <a:ext cx="113265" cy="230558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58" name="Google Shape;158;p43"/>
          <p:cNvSpPr txBox="1"/>
          <p:nvPr/>
        </p:nvSpPr>
        <p:spPr>
          <a:xfrm>
            <a:off x="5571460" y="2456811"/>
            <a:ext cx="3421985" cy="2008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800"/>
            </a:pPr>
            <a:r>
              <a:rPr lang="ru-RU" sz="1400" dirty="0" err="1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Вишинг</a:t>
            </a: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— это форма фишингового мошенничества, когда злоумышленники используют телефонные звонки и голосовые сообщения, чтобы обманом заставить жертву разгласить конфиденциальную информацию, такую как номера счетов, пароли и данные кредитных карт. 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8F9AF2-A758-3227-D768-B7605EE88E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7425" y="1945454"/>
            <a:ext cx="467648" cy="467648"/>
          </a:xfrm>
          <a:prstGeom prst="rect">
            <a:avLst/>
          </a:prstGeom>
        </p:spPr>
      </p:pic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F02079AE-366F-3EE5-4432-1DA977CFC0E6}"/>
              </a:ext>
            </a:extLst>
          </p:cNvPr>
          <p:cNvSpPr/>
          <p:nvPr/>
        </p:nvSpPr>
        <p:spPr>
          <a:xfrm>
            <a:off x="111406" y="2323234"/>
            <a:ext cx="1564718" cy="576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F00EB985-4D48-FDE5-3172-CDEE22B5B6C0}"/>
              </a:ext>
            </a:extLst>
          </p:cNvPr>
          <p:cNvSpPr/>
          <p:nvPr/>
        </p:nvSpPr>
        <p:spPr>
          <a:xfrm>
            <a:off x="1748182" y="2323234"/>
            <a:ext cx="3421102" cy="576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2" name="Google Shape;107;p8">
            <a:extLst>
              <a:ext uri="{FF2B5EF4-FFF2-40B4-BE49-F238E27FC236}">
                <a16:creationId xmlns:a16="http://schemas.microsoft.com/office/drawing/2014/main" id="{91D47B0A-639F-EEB8-61D9-C183C0B677B4}"/>
              </a:ext>
            </a:extLst>
          </p:cNvPr>
          <p:cNvSpPr txBox="1"/>
          <p:nvPr/>
        </p:nvSpPr>
        <p:spPr>
          <a:xfrm>
            <a:off x="120134" y="2482305"/>
            <a:ext cx="1524341" cy="328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200"/>
            </a:pPr>
            <a:r>
              <a:rPr lang="ru-RU" sz="12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на вас оформлен кредит</a:t>
            </a:r>
            <a:endParaRPr sz="12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Google Shape;107;p8">
            <a:extLst>
              <a:ext uri="{FF2B5EF4-FFF2-40B4-BE49-F238E27FC236}">
                <a16:creationId xmlns:a16="http://schemas.microsoft.com/office/drawing/2014/main" id="{79E18693-BBF2-91DD-C4EB-29095881B5E9}"/>
              </a:ext>
            </a:extLst>
          </p:cNvPr>
          <p:cNvSpPr txBox="1"/>
          <p:nvPr/>
        </p:nvSpPr>
        <p:spPr>
          <a:xfrm>
            <a:off x="1838531" y="2482305"/>
            <a:ext cx="3240404" cy="328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200"/>
            </a:pPr>
            <a:r>
              <a:rPr lang="ru-RU" sz="12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по доверенности от вашего имени пытаются снять деньги с банковского счета</a:t>
            </a:r>
            <a:endParaRPr sz="12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0CB9B3C3-ED90-C624-685A-47AF0E041178}"/>
              </a:ext>
            </a:extLst>
          </p:cNvPr>
          <p:cNvSpPr/>
          <p:nvPr/>
        </p:nvSpPr>
        <p:spPr>
          <a:xfrm>
            <a:off x="111406" y="2946158"/>
            <a:ext cx="2119730" cy="576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7" name="Google Shape;107;p8">
            <a:extLst>
              <a:ext uri="{FF2B5EF4-FFF2-40B4-BE49-F238E27FC236}">
                <a16:creationId xmlns:a16="http://schemas.microsoft.com/office/drawing/2014/main" id="{1314B85B-2FC9-9375-08CD-B2FA14BEF5D0}"/>
              </a:ext>
            </a:extLst>
          </p:cNvPr>
          <p:cNvSpPr txBox="1"/>
          <p:nvPr/>
        </p:nvSpPr>
        <p:spPr>
          <a:xfrm>
            <a:off x="253308" y="3103438"/>
            <a:ext cx="1866547" cy="328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200"/>
            </a:pPr>
            <a:r>
              <a:rPr lang="ru-RU" sz="12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из-за санкций ваши деньги заблокированы</a:t>
            </a:r>
            <a:endParaRPr sz="12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1DB17D42-6427-5FB1-1F23-C665A20BCB80}"/>
              </a:ext>
            </a:extLst>
          </p:cNvPr>
          <p:cNvSpPr/>
          <p:nvPr/>
        </p:nvSpPr>
        <p:spPr>
          <a:xfrm>
            <a:off x="2287678" y="2946158"/>
            <a:ext cx="2284322" cy="576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9" name="Google Shape;107;p8">
            <a:extLst>
              <a:ext uri="{FF2B5EF4-FFF2-40B4-BE49-F238E27FC236}">
                <a16:creationId xmlns:a16="http://schemas.microsoft.com/office/drawing/2014/main" id="{7D20A5A0-8239-1F7F-8929-69E53F791E2A}"/>
              </a:ext>
            </a:extLst>
          </p:cNvPr>
          <p:cNvSpPr txBox="1"/>
          <p:nvPr/>
        </p:nvSpPr>
        <p:spPr>
          <a:xfrm>
            <a:off x="2429580" y="3103438"/>
            <a:ext cx="2014404" cy="328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200"/>
            </a:pPr>
            <a:r>
              <a:rPr lang="ru-RU" sz="12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проводится расследование, и вы свидетель</a:t>
            </a:r>
            <a:endParaRPr sz="12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C171517-96E3-4948-5EBC-C7737D3171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5224">
            <a:off x="6958935" y="494555"/>
            <a:ext cx="355600" cy="431800"/>
          </a:xfrm>
          <a:prstGeom prst="rect">
            <a:avLst/>
          </a:prstGeom>
        </p:spPr>
      </p:pic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79FBD64C-DE44-5473-FD4C-C5A85C414763}"/>
              </a:ext>
            </a:extLst>
          </p:cNvPr>
          <p:cNvGrpSpPr/>
          <p:nvPr/>
        </p:nvGrpSpPr>
        <p:grpSpPr>
          <a:xfrm>
            <a:off x="5959631" y="854180"/>
            <a:ext cx="1000125" cy="544830"/>
            <a:chOff x="5959631" y="1012828"/>
            <a:chExt cx="1000125" cy="544830"/>
          </a:xfrm>
        </p:grpSpPr>
        <p:sp>
          <p:nvSpPr>
            <p:cNvPr id="23" name="Скругленная прямоугольная выноска 22">
              <a:extLst>
                <a:ext uri="{FF2B5EF4-FFF2-40B4-BE49-F238E27FC236}">
                  <a16:creationId xmlns:a16="http://schemas.microsoft.com/office/drawing/2014/main" id="{F7957F3B-D7B4-0319-4AF6-CE09606D89A3}"/>
                </a:ext>
              </a:extLst>
            </p:cNvPr>
            <p:cNvSpPr/>
            <p:nvPr/>
          </p:nvSpPr>
          <p:spPr>
            <a:xfrm rot="20753916">
              <a:off x="5959631" y="1012828"/>
              <a:ext cx="1000125" cy="544830"/>
            </a:xfrm>
            <a:prstGeom prst="wedgeRoundRectCallout">
              <a:avLst/>
            </a:prstGeom>
            <a:solidFill>
              <a:schemeClr val="bg1"/>
            </a:solidFill>
            <a:ln w="12700" cap="flat">
              <a:solidFill>
                <a:schemeClr val="accent3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Neue Medium"/>
              </a:endParaRPr>
            </a:p>
          </p:txBody>
        </p:sp>
        <p:sp>
          <p:nvSpPr>
            <p:cNvPr id="24" name="Заголовок 3">
              <a:extLst>
                <a:ext uri="{FF2B5EF4-FFF2-40B4-BE49-F238E27FC236}">
                  <a16:creationId xmlns:a16="http://schemas.microsoft.com/office/drawing/2014/main" id="{73AC2A60-612F-A281-3D57-91263915ECED}"/>
                </a:ext>
              </a:extLst>
            </p:cNvPr>
            <p:cNvSpPr txBox="1">
              <a:spLocks/>
            </p:cNvSpPr>
            <p:nvPr/>
          </p:nvSpPr>
          <p:spPr>
            <a:xfrm rot="20600527">
              <a:off x="6016217" y="1076284"/>
              <a:ext cx="933464" cy="2654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0" tIns="0" rIns="0" bIns="0" anchor="t">
              <a:noAutofit/>
            </a:bodyPr>
            <a:lstStyle>
              <a:lvl1pPr marL="0" marR="0" indent="0" algn="l" defTabSz="27860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i="0" u="none" strike="noStrike" cap="none" spc="0" baseline="0">
                  <a:solidFill>
                    <a:srgbClr val="000000"/>
                  </a:solidFill>
                  <a:uFillTx/>
                  <a:latin typeface="Proxima Nova Rg" panose="02000506030000020004" pitchFamily="2" charset="0"/>
                  <a:ea typeface="+mn-ea"/>
                  <a:cs typeface="+mn-cs"/>
                  <a:sym typeface="Helvetica Neue Medium"/>
                </a:defRPr>
              </a:lvl1pPr>
              <a:lvl2pPr marL="0" marR="0" indent="154305" algn="ctr" defTabSz="27860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780" b="0" i="0" u="none" strike="noStrike" cap="none" spc="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Neue Medium"/>
                </a:defRPr>
              </a:lvl2pPr>
              <a:lvl3pPr marL="0" marR="0" indent="308610" algn="ctr" defTabSz="27860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780" b="0" i="0" u="none" strike="noStrike" cap="none" spc="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Neue Medium"/>
                </a:defRPr>
              </a:lvl3pPr>
              <a:lvl4pPr marL="0" marR="0" indent="462915" algn="ctr" defTabSz="27860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780" b="0" i="0" u="none" strike="noStrike" cap="none" spc="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Neue Medium"/>
                </a:defRPr>
              </a:lvl4pPr>
              <a:lvl5pPr marL="0" marR="0" indent="617220" algn="ctr" defTabSz="27860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780" b="0" i="0" u="none" strike="noStrike" cap="none" spc="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Neue Medium"/>
                </a:defRPr>
              </a:lvl5pPr>
              <a:lvl6pPr marL="0" marR="0" indent="771525" algn="ctr" defTabSz="27860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780" b="0" i="0" u="none" strike="noStrike" cap="none" spc="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Neue Medium"/>
                </a:defRPr>
              </a:lvl6pPr>
              <a:lvl7pPr marL="0" marR="0" indent="925830" algn="ctr" defTabSz="27860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780" b="0" i="0" u="none" strike="noStrike" cap="none" spc="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Neue Medium"/>
                </a:defRPr>
              </a:lvl7pPr>
              <a:lvl8pPr marL="0" marR="0" indent="1080135" algn="ctr" defTabSz="27860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780" b="0" i="0" u="none" strike="noStrike" cap="none" spc="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Neue Medium"/>
                </a:defRPr>
              </a:lvl8pPr>
              <a:lvl9pPr marL="0" marR="0" indent="1234440" algn="ctr" defTabSz="27860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780" b="0" i="0" u="none" strike="noStrike" cap="none" spc="0" baseline="0"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Neue Medium"/>
                </a:defRPr>
              </a:lvl9pPr>
            </a:lstStyle>
            <a:p>
              <a:pPr algn="ctr" hangingPunct="1"/>
              <a:r>
                <a:rPr lang="ru-RU" sz="2800" spc="600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!!!</a:t>
              </a:r>
            </a:p>
          </p:txBody>
        </p:sp>
      </p:grpSp>
      <p:sp>
        <p:nvSpPr>
          <p:cNvPr id="5" name="Google Shape;159;p43">
            <a:extLst>
              <a:ext uri="{FF2B5EF4-FFF2-40B4-BE49-F238E27FC236}">
                <a16:creationId xmlns:a16="http://schemas.microsoft.com/office/drawing/2014/main" id="{F961251C-BCB7-E796-2F45-977A0BCEB52D}"/>
              </a:ext>
            </a:extLst>
          </p:cNvPr>
          <p:cNvSpPr txBox="1"/>
          <p:nvPr/>
        </p:nvSpPr>
        <p:spPr>
          <a:xfrm>
            <a:off x="633412" y="3599284"/>
            <a:ext cx="3932245" cy="1092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80000" indent="-180000" algn="l">
              <a:spcAft>
                <a:spcPts val="6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звонки представителей</a:t>
            </a:r>
            <a:b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Социального фонда России</a:t>
            </a:r>
          </a:p>
          <a:p>
            <a:pPr marL="180000" indent="-180000" algn="l">
              <a:spcAft>
                <a:spcPts val="6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звонки из </a:t>
            </a:r>
            <a:r>
              <a:rPr lang="en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call-</a:t>
            </a: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центров</a:t>
            </a:r>
          </a:p>
          <a:p>
            <a:pPr marL="180000" indent="-180000" algn="l">
              <a:spcAft>
                <a:spcPts val="6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предложения сделать инвестиции</a:t>
            </a:r>
          </a:p>
        </p:txBody>
      </p:sp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9765CAB3-6815-0D36-4C56-A3F91677DAED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6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D37E5AB-2EAF-74F6-00F6-1DE0A9BA2C5E}"/>
              </a:ext>
            </a:extLst>
          </p:cNvPr>
          <p:cNvSpPr/>
          <p:nvPr/>
        </p:nvSpPr>
        <p:spPr>
          <a:xfrm>
            <a:off x="2850444" y="3625543"/>
            <a:ext cx="6090355" cy="9790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67" name="Google Shape;167;p44"/>
          <p:cNvSpPr txBox="1"/>
          <p:nvPr/>
        </p:nvSpPr>
        <p:spPr>
          <a:xfrm>
            <a:off x="3951391" y="3834006"/>
            <a:ext cx="4396154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buClr>
                <a:srgbClr val="000000"/>
              </a:buClr>
              <a:buSzPts val="1800"/>
            </a:pPr>
            <a:r>
              <a:rPr lang="ru-RU" sz="1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Мошенничество с использованием QR-кода</a:t>
            </a:r>
            <a:r>
              <a:rPr lang="ru-RU" sz="1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- использование сгенерированного QR-кода для кражи денег у ничего не подозревающих людей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B907F4D2-3153-E621-C842-61EAC46C4CB3}"/>
              </a:ext>
            </a:extLst>
          </p:cNvPr>
          <p:cNvGrpSpPr/>
          <p:nvPr/>
        </p:nvGrpSpPr>
        <p:grpSpPr>
          <a:xfrm>
            <a:off x="3430" y="841960"/>
            <a:ext cx="3544001" cy="3989994"/>
            <a:chOff x="3430" y="1063756"/>
            <a:chExt cx="3544001" cy="3989994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F877951F-4775-142F-E82D-A50B8CB62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30" y="1063756"/>
              <a:ext cx="3544001" cy="3989994"/>
            </a:xfrm>
            <a:prstGeom prst="rect">
              <a:avLst/>
            </a:prstGeom>
          </p:spPr>
        </p:pic>
        <p:pic>
          <p:nvPicPr>
            <p:cNvPr id="168" name="Google Shape;168;p44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42333" y="2617671"/>
              <a:ext cx="1108112" cy="11081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9" name="Google Shape;169;p44"/>
          <p:cNvSpPr txBox="1"/>
          <p:nvPr/>
        </p:nvSpPr>
        <p:spPr>
          <a:xfrm>
            <a:off x="3951391" y="1310275"/>
            <a:ext cx="4491554" cy="2315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spcAft>
                <a:spcPts val="300"/>
              </a:spcAft>
              <a:buClr>
                <a:srgbClr val="000000"/>
              </a:buClr>
              <a:buSzPts val="1800"/>
            </a:pPr>
            <a:r>
              <a:rPr lang="ru-RU" sz="1600" dirty="0">
                <a:solidFill>
                  <a:schemeClr val="accent4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Схемы мошенничества </a:t>
            </a:r>
            <a:r>
              <a:rPr lang="ru-RU" sz="1600" dirty="0" err="1">
                <a:solidFill>
                  <a:schemeClr val="accent4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</a:t>
            </a:r>
            <a:r>
              <a:rPr lang="ru-RU" sz="1600" dirty="0">
                <a:solidFill>
                  <a:schemeClr val="accent4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QR-кодами:</a:t>
            </a:r>
            <a:endParaRPr sz="1600" dirty="0">
              <a:solidFill>
                <a:schemeClr val="accent4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85750" indent="-285750" algn="l">
              <a:spcAft>
                <a:spcPts val="300"/>
              </a:spcAft>
              <a:buClr>
                <a:schemeClr val="accent4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снятие денег с карты или со счета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85750" indent="-285750" algn="l">
              <a:spcAft>
                <a:spcPts val="300"/>
              </a:spcAft>
              <a:buClr>
                <a:schemeClr val="accent4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«кража» QR-кода в магазине</a:t>
            </a:r>
            <a:endParaRPr sz="1400" b="0" dirty="0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85750" indent="-285750" algn="l">
              <a:spcAft>
                <a:spcPts val="300"/>
              </a:spcAft>
              <a:buClr>
                <a:schemeClr val="accent4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на листовках с объявлениями, со скидками, акциями и т. п.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85750" indent="-285750" algn="l">
              <a:spcAft>
                <a:spcPts val="300"/>
              </a:spcAft>
              <a:buClr>
                <a:schemeClr val="accent4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 ресторанах и кафе: поверх настоящего QR-кода мошенники приклеивают собственный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85750" indent="-285750" algn="l">
              <a:spcAft>
                <a:spcPts val="300"/>
              </a:spcAft>
              <a:buClr>
                <a:schemeClr val="accent4"/>
              </a:buClr>
              <a:buSzPct val="110000"/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на поддельных квитанциях на оплату коммунальных платежей</a:t>
            </a: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spcAft>
                <a:spcPts val="300"/>
              </a:spcAft>
              <a:buClr>
                <a:srgbClr val="000000"/>
              </a:buClr>
              <a:buSzPts val="1400"/>
            </a:pPr>
            <a:endParaRPr sz="14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073A5E-2F87-C8F8-5B92-8BD73EE9DCE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3412" y="885849"/>
            <a:ext cx="7066799" cy="738715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МОШЕННИЧЕСТВО С ИСПОЛЬЗОВАНИЕМ </a:t>
            </a:r>
            <a:r>
              <a:rPr lang="en" dirty="0">
                <a:latin typeface="Arial" panose="020B0604020202020204" pitchFamily="34" charset="0"/>
                <a:cs typeface="Arial" panose="020B0604020202020204" pitchFamily="34" charset="0"/>
              </a:rPr>
              <a:t>QR-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КОДА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07B1CCB-D382-ACBF-0D1F-7C8734CB75FC}"/>
              </a:ext>
            </a:extLst>
          </p:cNvPr>
          <p:cNvSpPr/>
          <p:nvPr/>
        </p:nvSpPr>
        <p:spPr>
          <a:xfrm flipH="1">
            <a:off x="8913132" y="3625544"/>
            <a:ext cx="227438" cy="979080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C8298DA-C436-1B3E-2025-C1835CC9F1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445058" y="3365822"/>
            <a:ext cx="465961" cy="467648"/>
          </a:xfrm>
          <a:prstGeom prst="rect">
            <a:avLst/>
          </a:prstGeom>
        </p:spPr>
      </p:pic>
      <p:sp>
        <p:nvSpPr>
          <p:cNvPr id="3" name="Номер слайда">
            <a:extLst>
              <a:ext uri="{FF2B5EF4-FFF2-40B4-BE49-F238E27FC236}">
                <a16:creationId xmlns:a16="http://schemas.microsoft.com/office/drawing/2014/main" id="{BE8938F7-7A2C-29F9-9D60-9816C5233827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7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3021558-5212-9959-2F26-1255F1366712}"/>
              </a:ext>
            </a:extLst>
          </p:cNvPr>
          <p:cNvSpPr/>
          <p:nvPr/>
        </p:nvSpPr>
        <p:spPr>
          <a:xfrm>
            <a:off x="4831981" y="1747808"/>
            <a:ext cx="4312020" cy="291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74" name="Google Shape;174;p45" descr="Picture background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0632" y="857221"/>
            <a:ext cx="1095917" cy="890587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45"/>
          <p:cNvSpPr/>
          <p:nvPr/>
        </p:nvSpPr>
        <p:spPr>
          <a:xfrm>
            <a:off x="352697" y="800294"/>
            <a:ext cx="3105523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500" dirty="0">
                <a:solidFill>
                  <a:schemeClr val="tx1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ДЕТЕКТИВНЫЙ КВИЗ.  </a:t>
            </a:r>
            <a:r>
              <a:rPr lang="ru-RU" sz="1500" dirty="0">
                <a:solidFill>
                  <a:schemeClr val="accent3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1</a:t>
            </a:r>
            <a:endParaRPr sz="1500" dirty="0">
              <a:solidFill>
                <a:schemeClr val="accent3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76" name="Google Shape;176;p45"/>
          <p:cNvSpPr txBox="1"/>
          <p:nvPr/>
        </p:nvSpPr>
        <p:spPr>
          <a:xfrm>
            <a:off x="5060615" y="1756850"/>
            <a:ext cx="3912566" cy="2900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800"/>
            </a:pPr>
            <a:endParaRPr sz="14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lvl="4" indent="0" algn="l">
              <a:buClr>
                <a:srgbClr val="000000"/>
              </a:buClr>
              <a:buSzPts val="1800"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ЛЕГЕНДА ДЛЯ АГЕНТСТВ</a:t>
            </a:r>
            <a:r>
              <a:rPr lang="ru-RU" sz="12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</a:p>
          <a:p>
            <a:pPr lvl="4" indent="0" algn="l">
              <a:buClr>
                <a:srgbClr val="000000"/>
              </a:buClr>
              <a:buSzPts val="1800"/>
            </a:pPr>
            <a:r>
              <a:rPr lang="ru-RU" sz="12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Кафе «Кукольное чаепитие» — излюбленное место встречи молодежи нашего района. </a:t>
            </a:r>
            <a:br>
              <a:rPr lang="ru-RU" sz="12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Тут много столиков, приятная атмосфера, доброжелательный персонал и возможность заниматься своими делами в коворкинг-зоне. </a:t>
            </a:r>
            <a:br>
              <a:rPr lang="ru-RU" sz="12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Рядом с кафе находится университет, школа </a:t>
            </a:r>
            <a:br>
              <a:rPr lang="ru-RU" sz="12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центр подготовки и детского творчества, а потому в кафе нет отбоя от посетителей — школьников </a:t>
            </a:r>
            <a:br>
              <a:rPr lang="ru-RU" sz="12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студентов. </a:t>
            </a:r>
          </a:p>
          <a:p>
            <a:pPr lvl="4" indent="0" algn="l">
              <a:buClr>
                <a:srgbClr val="000000"/>
              </a:buClr>
              <a:buSzPts val="1800"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Но сегодня в кафе произошло неприятное событие, которое впоследствии было определено как финансовое мошенничество </a:t>
            </a:r>
            <a:endParaRPr sz="120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1800"/>
            </a:pPr>
            <a:endParaRPr sz="1400" b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78" name="Google Shape;178;p45"/>
          <p:cNvSpPr txBox="1"/>
          <p:nvPr/>
        </p:nvSpPr>
        <p:spPr>
          <a:xfrm>
            <a:off x="623595" y="1538637"/>
            <a:ext cx="4068771" cy="2654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800"/>
            </a:pPr>
            <a:r>
              <a:rPr lang="ru-RU" sz="120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ИСТОРИЯ</a:t>
            </a: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endParaRPr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1800"/>
            </a:pP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 нашем прекрасном городе участились случаи финансового мошенничества, причем пострадавшими </a:t>
            </a:r>
            <a:b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в основном стали школьники и студенты. Четыре успешных детективных агентств города получили запрос на расследование нескольких случаев </a:t>
            </a:r>
            <a:b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и выявление основных признаков такого мошенничества. </a:t>
            </a:r>
          </a:p>
          <a:p>
            <a:pPr algn="l">
              <a:buClr>
                <a:srgbClr val="000000"/>
              </a:buClr>
              <a:buSzPts val="1800"/>
            </a:pPr>
            <a:endParaRPr lang="ru-RU" sz="1200" b="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1800"/>
            </a:pPr>
            <a:r>
              <a:rPr lang="ru-RU" sz="1200" b="0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Мэр города хочет осуществить проект по созданию бота-помощника для распознавания таких мошенничеств. Для этого нужны результаты работы лучших из лучших детективов города. </a:t>
            </a:r>
          </a:p>
          <a:p>
            <a:pPr algn="l">
              <a:buClr>
                <a:srgbClr val="000000"/>
              </a:buClr>
              <a:buSzPts val="1800"/>
            </a:pPr>
            <a:r>
              <a:rPr lang="ru-RU" sz="1200" dirty="0">
                <a:solidFill>
                  <a:schemeClr val="accent3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Приступим же к расследованию</a:t>
            </a:r>
            <a:endParaRPr sz="1200" dirty="0">
              <a:solidFill>
                <a:schemeClr val="accent3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AC25E89-B4B0-6AEA-3FFD-5121B5482370}"/>
              </a:ext>
            </a:extLst>
          </p:cNvPr>
          <p:cNvSpPr/>
          <p:nvPr/>
        </p:nvSpPr>
        <p:spPr>
          <a:xfrm>
            <a:off x="352697" y="1227909"/>
            <a:ext cx="4479283" cy="327600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926F2B-E346-FEF9-C816-A39FDDF1C9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853" y="1420300"/>
            <a:ext cx="679450" cy="6731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C4B3AE-2B9E-D022-BAFE-33D57D3842D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413" y="3161413"/>
            <a:ext cx="432565" cy="504659"/>
          </a:xfrm>
          <a:prstGeom prst="rect">
            <a:avLst/>
          </a:prstGeom>
        </p:spPr>
      </p:pic>
      <p:sp>
        <p:nvSpPr>
          <p:cNvPr id="7" name="Номер слайда">
            <a:extLst>
              <a:ext uri="{FF2B5EF4-FFF2-40B4-BE49-F238E27FC236}">
                <a16:creationId xmlns:a16="http://schemas.microsoft.com/office/drawing/2014/main" id="{DD47917A-31A5-324C-A297-B597F7B7DC70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8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с двумя скругленными соседними углами 28">
            <a:extLst>
              <a:ext uri="{FF2B5EF4-FFF2-40B4-BE49-F238E27FC236}">
                <a16:creationId xmlns:a16="http://schemas.microsoft.com/office/drawing/2014/main" id="{9435E9DC-F965-8130-0D5A-399946C6DBDB}"/>
              </a:ext>
            </a:extLst>
          </p:cNvPr>
          <p:cNvSpPr/>
          <p:nvPr/>
        </p:nvSpPr>
        <p:spPr>
          <a:xfrm>
            <a:off x="3960578" y="3766369"/>
            <a:ext cx="4853815" cy="1044000"/>
          </a:xfrm>
          <a:prstGeom prst="round2Same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9A5AFCCF-BD66-5225-4546-67DD6FB4A752}"/>
              </a:ext>
            </a:extLst>
          </p:cNvPr>
          <p:cNvSpPr/>
          <p:nvPr/>
        </p:nvSpPr>
        <p:spPr>
          <a:xfrm>
            <a:off x="4397596" y="2818403"/>
            <a:ext cx="4402019" cy="792000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9FEAF521-4C4F-9C2C-3984-25636E60927C}"/>
              </a:ext>
            </a:extLst>
          </p:cNvPr>
          <p:cNvSpPr/>
          <p:nvPr/>
        </p:nvSpPr>
        <p:spPr>
          <a:xfrm>
            <a:off x="496677" y="3476167"/>
            <a:ext cx="3296831" cy="1188000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D3129AF5-346E-19EB-9502-01ACE5ECC57A}"/>
              </a:ext>
            </a:extLst>
          </p:cNvPr>
          <p:cNvSpPr/>
          <p:nvPr/>
        </p:nvSpPr>
        <p:spPr>
          <a:xfrm>
            <a:off x="4397596" y="1697897"/>
            <a:ext cx="4416797" cy="1008000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61BABD4C-3C64-781E-AC15-1F5FE011BC73}"/>
              </a:ext>
            </a:extLst>
          </p:cNvPr>
          <p:cNvSpPr/>
          <p:nvPr/>
        </p:nvSpPr>
        <p:spPr>
          <a:xfrm>
            <a:off x="4382818" y="786674"/>
            <a:ext cx="3207389" cy="792000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C97C9146-75B2-87E7-917B-0CB7A23B3448}"/>
              </a:ext>
            </a:extLst>
          </p:cNvPr>
          <p:cNvSpPr/>
          <p:nvPr/>
        </p:nvSpPr>
        <p:spPr>
          <a:xfrm>
            <a:off x="512199" y="2127181"/>
            <a:ext cx="3296831" cy="1260000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01D75BAE-96F0-75D3-A96C-38EEB4C2E985}"/>
              </a:ext>
            </a:extLst>
          </p:cNvPr>
          <p:cNvSpPr/>
          <p:nvPr/>
        </p:nvSpPr>
        <p:spPr>
          <a:xfrm>
            <a:off x="512199" y="1030195"/>
            <a:ext cx="3296831" cy="1008000"/>
          </a:xfrm>
          <a:prstGeom prst="roundRect">
            <a:avLst/>
          </a:prstGeom>
          <a:solidFill>
            <a:schemeClr val="bg1"/>
          </a:solidFill>
          <a:ln w="63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84" name="Google Shape;184;g2ec6d63d3aa_2_57"/>
          <p:cNvSpPr txBox="1"/>
          <p:nvPr/>
        </p:nvSpPr>
        <p:spPr>
          <a:xfrm>
            <a:off x="4069851" y="3849744"/>
            <a:ext cx="4661049" cy="838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l">
              <a:buClr>
                <a:srgbClr val="000000"/>
              </a:buClr>
              <a:buSzPts val="1300"/>
            </a:pP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Задача: </a:t>
            </a:r>
            <a:r>
              <a:rPr lang="ru-RU" sz="1000" b="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определить – кто из героев в «зоне риска» финансовых мошенников (возможно несколько вариантов).</a:t>
            </a:r>
            <a:endParaRPr sz="1000" b="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algn="l">
              <a:buClr>
                <a:srgbClr val="000000"/>
              </a:buClr>
              <a:buSzPts val="1300"/>
            </a:pP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Форма ответа: </a:t>
            </a:r>
            <a:endParaRPr sz="1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09537" algn="l">
              <a:buClr>
                <a:srgbClr val="FF0000"/>
              </a:buClr>
              <a:buSzPts val="1300"/>
            </a:pP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1) Команда     				2) Имя героя </a:t>
            </a:r>
            <a:b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</a:br>
            <a:r>
              <a:rPr lang="ru-RU" sz="10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3) Указать признаки, по которым герой отнесен в «зону риска»</a:t>
            </a:r>
            <a:endParaRPr sz="10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Google Shape;175;p45">
            <a:extLst>
              <a:ext uri="{FF2B5EF4-FFF2-40B4-BE49-F238E27FC236}">
                <a16:creationId xmlns:a16="http://schemas.microsoft.com/office/drawing/2014/main" id="{AA9679A0-346F-0E67-E4FD-4291A813295F}"/>
              </a:ext>
            </a:extLst>
          </p:cNvPr>
          <p:cNvSpPr/>
          <p:nvPr/>
        </p:nvSpPr>
        <p:spPr>
          <a:xfrm>
            <a:off x="326334" y="750924"/>
            <a:ext cx="122745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l">
              <a:buClr>
                <a:srgbClr val="000000"/>
              </a:buClr>
              <a:buSzPts val="2000"/>
            </a:pPr>
            <a:r>
              <a:rPr lang="ru-RU" sz="15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Tahoma"/>
              </a:rPr>
              <a:t>ТУР 1</a:t>
            </a:r>
            <a:endParaRPr sz="15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4A12AF0-3FD9-68E4-B0DF-A3328025B1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34" y="3623369"/>
            <a:ext cx="733411" cy="7334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8DC1662-6F5A-C8C6-9083-81663A576B8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8549" y="1709306"/>
            <a:ext cx="735225" cy="7352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97784D-A7EF-E371-3E33-C29EFE562AB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8549" y="2833335"/>
            <a:ext cx="735225" cy="73869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ADEB780-BF7C-7CAB-8B86-A2E66BDC238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80" y="2195909"/>
            <a:ext cx="739265" cy="73926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7A2CBC4-DE65-3244-786A-B8D7CF2F785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34" y="1202931"/>
            <a:ext cx="733411" cy="72996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CFB799D-91F8-EF63-AED4-0F20A275B64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8549" y="674167"/>
            <a:ext cx="735225" cy="73177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DD91504-C3D5-2DBA-AF25-16C8D024D5A1}"/>
              </a:ext>
            </a:extLst>
          </p:cNvPr>
          <p:cNvSpPr txBox="1"/>
          <p:nvPr/>
        </p:nvSpPr>
        <p:spPr>
          <a:xfrm>
            <a:off x="929619" y="1098887"/>
            <a:ext cx="2879411" cy="9145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noAutofit/>
          </a:bodyPr>
          <a:lstStyle/>
          <a:p>
            <a:pPr algn="l">
              <a:buClr>
                <a:srgbClr val="000000"/>
              </a:buClr>
              <a:buSzPts val="1200"/>
            </a:pPr>
            <a:r>
              <a:rPr lang="ru-RU" sz="90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Марина</a:t>
            </a:r>
          </a:p>
          <a:p>
            <a:pPr lvl="0" algn="l">
              <a:buClr>
                <a:srgbClr val="000000"/>
              </a:buClr>
              <a:buSzPts val="1200"/>
            </a:pPr>
            <a:r>
              <a:rPr lang="ru-RU" sz="78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Девушке 17 лет, она выпускница 11 А школы №117, </a:t>
            </a:r>
            <a:br>
              <a:rPr lang="ru-RU" sz="78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</a:br>
            <a:r>
              <a:rPr lang="ru-RU" sz="78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в кафе появляется периодически, когда требуется пообедать или дождаться встречи с репетиторами из центра подготовки. Мечта – стать медицинским работником. Скроллинг считает неинтересным, в кафе в процессе ожидания читает только несколько полезных </a:t>
            </a:r>
            <a:r>
              <a:rPr lang="ru-RU" sz="78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блогов.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A5629B9-2994-5A4A-8AA4-78DBCB88F9AC}"/>
              </a:ext>
            </a:extLst>
          </p:cNvPr>
          <p:cNvSpPr txBox="1"/>
          <p:nvPr/>
        </p:nvSpPr>
        <p:spPr>
          <a:xfrm>
            <a:off x="4878753" y="866024"/>
            <a:ext cx="2711453" cy="5808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90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Мурат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Учится вместе с Алексеем, планирует открывать свой бизнес и изучает на досуге цифровые инструменты, которые помогут управлять будущим бизнес-проектом. В кафе постоянно разговаривает по телефону.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86E2DC-018A-D44F-6302-6484A67028B5}"/>
              </a:ext>
            </a:extLst>
          </p:cNvPr>
          <p:cNvSpPr txBox="1"/>
          <p:nvPr/>
        </p:nvSpPr>
        <p:spPr>
          <a:xfrm>
            <a:off x="929620" y="2192585"/>
            <a:ext cx="2807602" cy="11880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noAutofit/>
          </a:bodyPr>
          <a:lstStyle/>
          <a:p>
            <a:pPr algn="l">
              <a:buClr>
                <a:srgbClr val="000000"/>
              </a:buClr>
              <a:buSzPts val="1200"/>
            </a:pPr>
            <a:r>
              <a:rPr lang="ru-RU" sz="90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Данила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Одноклассник Марины, любитель долгих телефонных разговоров, которые не прекращает и в обеденный перерыв. Сторонник открытого общения - даже с тем, </a:t>
            </a:r>
            <a:b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</a:b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кто ошибся номером, может проговорить полчаса.  </a:t>
            </a:r>
            <a:b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</a:b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Любит спорт, ежедневно совершает пробежку </a:t>
            </a:r>
            <a:b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</a:b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и посещает спортзал. Частый посетитель кафе, любит там назначать встречи своим многочисленным знакомым, </a:t>
            </a:r>
            <a:b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</a:b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да и просто посидеть за чашкой чая и смартфоном.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0A0F9D-BF02-3A54-BC55-4F583640CA47}"/>
              </a:ext>
            </a:extLst>
          </p:cNvPr>
          <p:cNvSpPr txBox="1"/>
          <p:nvPr/>
        </p:nvSpPr>
        <p:spPr>
          <a:xfrm>
            <a:off x="4878755" y="1760809"/>
            <a:ext cx="3753046" cy="9694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noAutofit/>
          </a:bodyPr>
          <a:lstStyle/>
          <a:p>
            <a:pPr lvl="0" algn="l">
              <a:buClr>
                <a:srgbClr val="000000"/>
              </a:buClr>
              <a:buSzPts val="1200"/>
            </a:pPr>
            <a:r>
              <a:rPr lang="ru-RU" sz="90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Алексей</a:t>
            </a:r>
          </a:p>
          <a:p>
            <a:pPr algn="l">
              <a:buClr>
                <a:srgbClr val="000000"/>
              </a:buClr>
              <a:buSzPts val="1200"/>
            </a:pP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В свои 20 лет он учится в техническом вузе и подрабатывает графическим дизайнером, обожает технические новинки </a:t>
            </a: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Arial"/>
              </a:rPr>
              <a:t>и копит на дорогостоящее </a:t>
            </a:r>
            <a:r>
              <a:rPr lang="ru-RU" sz="800" b="0" dirty="0" err="1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Arial"/>
              </a:rPr>
              <a:t>профоборудование</a:t>
            </a: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Arial"/>
              </a:rPr>
              <a:t>. </a:t>
            </a: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Times New Roman"/>
              </a:rPr>
              <a:t>Активно пользуется СБП. </a:t>
            </a: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Arial"/>
              </a:rPr>
              <a:t>В обеденный перерыв в кафе занимается поиском новых заказов «на просторах интернета», откликается </a:t>
            </a:r>
            <a:b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Arial"/>
              </a:rPr>
            </a:b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Arial"/>
              </a:rPr>
              <a:t>на все вакансии в соцсетях и иных ресурсах, оставляя </a:t>
            </a: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свой телефон и ФИО.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EFF01B5-B8A9-0141-37E9-C6C6AC197051}"/>
              </a:ext>
            </a:extLst>
          </p:cNvPr>
          <p:cNvSpPr txBox="1"/>
          <p:nvPr/>
        </p:nvSpPr>
        <p:spPr>
          <a:xfrm>
            <a:off x="4878755" y="2893190"/>
            <a:ext cx="3920860" cy="6950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noAutofit/>
          </a:bodyPr>
          <a:lstStyle/>
          <a:p>
            <a:pPr algn="l">
              <a:buClr>
                <a:srgbClr val="000000"/>
              </a:buClr>
              <a:buSzPts val="1200"/>
            </a:pPr>
            <a:r>
              <a:rPr lang="ru-RU" sz="90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Виолетта</a:t>
            </a:r>
          </a:p>
          <a:p>
            <a:pPr lvl="0" algn="l">
              <a:buClr>
                <a:srgbClr val="000000"/>
              </a:buClr>
              <a:buSzPts val="1200"/>
            </a:pP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Ей 22 года, и она хочет стать профессиональным киберспортсменом, обожает соревновательные головоломки, в кафе обязательно подключается </a:t>
            </a:r>
            <a:b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</a:b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к общественному бесплатному </a:t>
            </a:r>
            <a:r>
              <a:rPr lang="en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Wi-Fi </a:t>
            </a: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и проверяет интересующие ее беседы </a:t>
            </a:r>
            <a:b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</a:b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</a:rPr>
              <a:t>в сетевых сообществах, совершает финансовые переводы.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3716F91-8037-5C38-0861-D41551219162}"/>
              </a:ext>
            </a:extLst>
          </p:cNvPr>
          <p:cNvSpPr txBox="1"/>
          <p:nvPr/>
        </p:nvSpPr>
        <p:spPr>
          <a:xfrm>
            <a:off x="929620" y="3570521"/>
            <a:ext cx="2794728" cy="10268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noAutofit/>
          </a:bodyPr>
          <a:lstStyle/>
          <a:p>
            <a:pPr lvl="0" algn="l">
              <a:buClr>
                <a:srgbClr val="000000"/>
              </a:buClr>
              <a:buSzPts val="1200"/>
            </a:pPr>
            <a:r>
              <a:rPr lang="ru-RU" sz="90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Лилия</a:t>
            </a:r>
            <a:endParaRPr 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>
              <a:buClr>
                <a:srgbClr val="000000"/>
              </a:buClr>
              <a:buSzPts val="1200"/>
            </a:pP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Любительница фотографировать еду, заказываемую </a:t>
            </a:r>
            <a:b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</a:b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в кафе, и делиться фото со своими подписчиками. Хочет стать профессиональным фотографом.  Очень любит моду, находит удовольствие в поиске и покупке необычных и модных вещей и украшений. В обеденный перерыв занимается сравнением найденных вещиц </a:t>
            </a:r>
            <a:b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</a:br>
            <a:r>
              <a:rPr lang="ru-RU" sz="800" b="0" dirty="0">
                <a:latin typeface="Arial" panose="020B0604020202020204" pitchFamily="34" charset="0"/>
                <a:ea typeface="Proxima Nova Rg"/>
                <a:cs typeface="Arial" panose="020B0604020202020204" pitchFamily="34" charset="0"/>
                <a:sym typeface="Proxima Nova"/>
              </a:rPr>
              <a:t>по стоимости и условиям покупки на разных ресурсах.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Номер слайда">
            <a:extLst>
              <a:ext uri="{FF2B5EF4-FFF2-40B4-BE49-F238E27FC236}">
                <a16:creationId xmlns:a16="http://schemas.microsoft.com/office/drawing/2014/main" id="{347A9C0C-D201-1810-93D0-004570D03198}"/>
              </a:ext>
            </a:extLst>
          </p:cNvPr>
          <p:cNvSpPr txBox="1">
            <a:spLocks/>
          </p:cNvSpPr>
          <p:nvPr/>
        </p:nvSpPr>
        <p:spPr>
          <a:xfrm>
            <a:off x="8610187" y="4807485"/>
            <a:ext cx="298451" cy="256480"/>
          </a:xfrm>
          <a:prstGeom prst="rect">
            <a:avLst/>
          </a:prstGeom>
        </p:spPr>
        <p:txBody>
          <a:bodyPr/>
          <a:lstStyle>
            <a:defPPr marL="0" marR="0" indent="0" algn="l" defTabSz="356616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2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17830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35661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53492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713232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891540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1069848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248156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6464" algn="ctr" defTabSz="32194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7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r"/>
            <a:fld id="{86CB4B4D-7CA3-9044-876B-883B54F8677D}" type="slidenum">
              <a:rPr lang="ru-RU" sz="8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9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Мои финансы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4086</TotalTime>
  <Words>3299</Words>
  <Application>Microsoft Macintosh PowerPoint</Application>
  <PresentationFormat>Экран (16:9)</PresentationFormat>
  <Paragraphs>296</Paragraphs>
  <Slides>24</Slides>
  <Notes>21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5" baseType="lpstr">
      <vt:lpstr>Arial</vt:lpstr>
      <vt:lpstr>Arial Black</vt:lpstr>
      <vt:lpstr>Calibri</vt:lpstr>
      <vt:lpstr>Helvetica Neue</vt:lpstr>
      <vt:lpstr>Helvetica Neue Light</vt:lpstr>
      <vt:lpstr>Proxima Nova</vt:lpstr>
      <vt:lpstr>Proxima Nova Rg</vt:lpstr>
      <vt:lpstr>Times New Roman</vt:lpstr>
      <vt:lpstr>Times Roman</vt:lpstr>
      <vt:lpstr>White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ДРОППИНГ </vt:lpstr>
      <vt:lpstr>ВИШИНГ </vt:lpstr>
      <vt:lpstr>МОШЕННИЧЕСТВО С ИСПОЛЬЗОВАНИЕМ QR-КОДА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ПОДВОДИМ ИТОГИ ТУР 1  </vt:lpstr>
      <vt:lpstr>ПОДВОДИМ ИТОГИ ТУР 2  </vt:lpstr>
      <vt:lpstr>ПОДВОДИМ ИТОГИ ТУР 2  </vt:lpstr>
      <vt:lpstr>Презентация PowerPoint</vt:lpstr>
      <vt:lpstr>ПОДВОДИМ ИТОГИ </vt:lpstr>
      <vt:lpstr>Презентация PowerPoint</vt:lpstr>
      <vt:lpstr>Сюжеты финансовой грамотности в классической литературе </vt:lpstr>
      <vt:lpstr>К НОВЫМ ВЕРШИНАМ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nasti_22</cp:lastModifiedBy>
  <cp:revision>128</cp:revision>
  <dcterms:modified xsi:type="dcterms:W3CDTF">2025-05-19T17:36:25Z</dcterms:modified>
</cp:coreProperties>
</file>